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7" r:id="rId4"/>
    <p:sldId id="269" r:id="rId5"/>
    <p:sldId id="268" r:id="rId6"/>
    <p:sldId id="262" r:id="rId7"/>
    <p:sldId id="270" r:id="rId8"/>
    <p:sldId id="271" r:id="rId9"/>
    <p:sldId id="272" r:id="rId10"/>
    <p:sldId id="266" r:id="rId11"/>
    <p:sldId id="274" r:id="rId12"/>
    <p:sldId id="275" r:id="rId13"/>
    <p:sldId id="281" r:id="rId14"/>
    <p:sldId id="282" r:id="rId15"/>
    <p:sldId id="276" r:id="rId16"/>
    <p:sldId id="277" r:id="rId17"/>
    <p:sldId id="278" r:id="rId18"/>
    <p:sldId id="279" r:id="rId19"/>
    <p:sldId id="28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17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02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3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76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88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06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2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4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1C6B-424B-4A81-8068-F36F2F11277B}" type="datetimeFigureOut">
              <a:rPr lang="it-IT" smtClean="0"/>
              <a:t>14/01/23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97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ercantinifossombrone.edu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28463"/>
              </p:ext>
            </p:extLst>
          </p:nvPr>
        </p:nvGraphicFramePr>
        <p:xfrm>
          <a:off x="145279" y="44634"/>
          <a:ext cx="11955566" cy="681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99" imgH="5667233" progId="Acrobat.Document.DC">
                  <p:embed/>
                </p:oleObj>
              </mc:Choice>
              <mc:Fallback>
                <p:oleObj name="Acrobat Document" r:id="rId2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279" y="44634"/>
                        <a:ext cx="11955566" cy="681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8040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06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ORARIO ANNUALE DELLA SCUOLA SECONDARIA 1° GRADO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281005-6F32-FB5F-DE09-6ADB34D607FC}"/>
              </a:ext>
            </a:extLst>
          </p:cNvPr>
          <p:cNvSpPr txBox="1"/>
          <p:nvPr/>
        </p:nvSpPr>
        <p:spPr>
          <a:xfrm>
            <a:off x="1469985" y="1997090"/>
            <a:ext cx="93754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Tempo ordinario: 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Kristen ITC" pitchFamily="66"/>
              </a:rPr>
              <a:t>30 ore settimanali </a:t>
            </a: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Tempo percorso ad indirizzo musicale: </a:t>
            </a: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33 ore settimanali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dirty="0">
              <a:solidFill>
                <a:srgbClr val="000000"/>
              </a:solidFill>
              <a:latin typeface="Kristen ITC" pitchFamily="66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da lunedì al venerdì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dalle ore 7.50 alle 13.40        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Kristen ITC" pitchFamily="66"/>
              </a:rPr>
              <a:t>(c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on due intervalli di 10 minuti)</a:t>
            </a:r>
          </a:p>
        </p:txBody>
      </p:sp>
      <p:pic>
        <p:nvPicPr>
          <p:cNvPr id="11" name="Immagine 10" descr="Scuola Cerveteri suono campanella ultimi ritocchi negli istituti del  territorio">
            <a:extLst>
              <a:ext uri="{FF2B5EF4-FFF2-40B4-BE49-F238E27FC236}">
                <a16:creationId xmlns:a16="http://schemas.microsoft.com/office/drawing/2014/main" id="{89CB2C9C-204D-BE97-A1DF-5ACA9EED2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93" y="3429000"/>
            <a:ext cx="4279570" cy="229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87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06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ORARIO SETTIMANALE DELLE DISCIPLINE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281005-6F32-FB5F-DE09-6ADB34D607FC}"/>
              </a:ext>
            </a:extLst>
          </p:cNvPr>
          <p:cNvSpPr txBox="1"/>
          <p:nvPr/>
        </p:nvSpPr>
        <p:spPr>
          <a:xfrm>
            <a:off x="1469985" y="1739136"/>
            <a:ext cx="93754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it-IT" sz="2000" b="1" dirty="0">
              <a:effectLst>
                <a:outerShdw blurRad="38100" dist="38100" dir="2700000" algn="tl" rotWithShape="0">
                  <a:srgbClr val="C0C0C0"/>
                </a:outerShdw>
              </a:effectLst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Religione  (alternativa) 1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Italiano 6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Storia 2</a:t>
            </a:r>
            <a:endParaRPr lang="it-IT" sz="2000" b="1" dirty="0">
              <a:effectLst>
                <a:outerShdw blurRad="38100" dist="38100" dir="2700000" algn="tl" rotWithShape="0">
                  <a:srgbClr val="C0C0C0"/>
                </a:outerShdw>
              </a:effectLst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Geografia 2 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Matematica 4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Scienze 2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Tecnologia 2			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Musica 2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Arte ed immagine 2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Scienze motorie e sportive 2</a:t>
            </a: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Inglese 3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2^ Lingua straniera (francese – spagnolo – tedesco) 2</a:t>
            </a:r>
            <a:endParaRPr lang="it-IT" sz="2000" dirty="0">
              <a:latin typeface="Kristen ITC" panose="03050502040202030202" pitchFamily="66" charset="0"/>
            </a:endParaRPr>
          </a:p>
          <a:p>
            <a:pPr fontAlgn="base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  <a:latin typeface="Kristen ITC" panose="03050502040202030202" pitchFamily="66" charset="0"/>
              </a:rPr>
              <a:t>TOTALE  30</a:t>
            </a:r>
            <a:endParaRPr lang="it-IT" sz="20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6" name="Immagine 5" descr="Targhette delle discipline | Maestra Mary">
            <a:extLst>
              <a:ext uri="{FF2B5EF4-FFF2-40B4-BE49-F238E27FC236}">
                <a16:creationId xmlns:a16="http://schemas.microsoft.com/office/drawing/2014/main" id="{625FB521-2ABB-D91B-9A62-2FA0C712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0" y="1768071"/>
            <a:ext cx="4124445" cy="358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7F185C-FD03-8708-0129-B55A21416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5319">
            <a:off x="3823332" y="2896160"/>
            <a:ext cx="2352574" cy="106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13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rgbClr val="FF0000"/>
                </a:solidFill>
                <a:latin typeface="Kristen ITC" pitchFamily="66"/>
              </a:rPr>
              <a:t>ATTIVITA’ DI AMPLIAMENTO DELL’OFFERTA FORMATIVA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AMBITO LINGUISTICO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Corsi per il recupero di lingua italiana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Corso di L2 per alunni stranieri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«Io leggo perché»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Liberi di leggere – ponti di libri tra scuola e città”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Concorso «La penna d’oro»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Campionati di geografia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Certificazioni di lingua inglese</a:t>
            </a:r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AMBITO SCIENTIFICO – TECNOLOGICO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b="1" dirty="0">
                <a:latin typeface="Kristen ITC" pitchFamily="66"/>
              </a:rPr>
              <a:t>Rally matematico e Giochi matematici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b="1" dirty="0">
                <a:latin typeface="Kristen ITC" pitchFamily="66"/>
              </a:rPr>
              <a:t>«Mi curo di te» (</a:t>
            </a:r>
            <a:r>
              <a:rPr lang="it-IT" b="1" dirty="0" err="1">
                <a:latin typeface="Kristen ITC" pitchFamily="66"/>
              </a:rPr>
              <a:t>ob</a:t>
            </a:r>
            <a:r>
              <a:rPr lang="it-IT" b="1" dirty="0">
                <a:latin typeface="Kristen ITC" pitchFamily="66"/>
              </a:rPr>
              <a:t>. 6 Agenda 2030)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b="1" dirty="0">
                <a:latin typeface="Kristen ITC" pitchFamily="66"/>
              </a:rPr>
              <a:t>«Oltre il rifiuto»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b="1" dirty="0">
                <a:latin typeface="Kristen ITC" pitchFamily="66"/>
              </a:rPr>
              <a:t>Progetto” </a:t>
            </a:r>
            <a:r>
              <a:rPr lang="it-IT" b="1" dirty="0" err="1">
                <a:latin typeface="Kristen ITC" pitchFamily="66"/>
              </a:rPr>
              <a:t>Ri</a:t>
            </a:r>
            <a:r>
              <a:rPr lang="it-IT" b="1" dirty="0">
                <a:latin typeface="Kristen ITC" pitchFamily="66"/>
              </a:rPr>
              <a:t> – Detersivo : Un esempio di economia circolare”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b="1" dirty="0">
                <a:latin typeface="Kristen ITC" pitchFamily="66"/>
              </a:rPr>
              <a:t> Progetto “IL VIAGGIO DELL’ACQUA”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it-IT" sz="2000" b="1" dirty="0">
              <a:latin typeface="Kristen ITC" pitchFamily="66"/>
            </a:endParaRPr>
          </a:p>
          <a:p>
            <a:pPr algn="ctr"/>
            <a:endParaRPr lang="it-IT" sz="2000" b="1" dirty="0"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q"/>
            </a:pPr>
            <a:endParaRPr lang="it-IT" sz="2000" b="1" dirty="0">
              <a:latin typeface="Kristen ITC" pitchFamily="66"/>
            </a:endParaRPr>
          </a:p>
          <a:p>
            <a:pPr algn="just"/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algn="just"/>
            <a:endParaRPr lang="it-IT" sz="2000" dirty="0"/>
          </a:p>
        </p:txBody>
      </p:sp>
      <p:pic>
        <p:nvPicPr>
          <p:cNvPr id="5" name="Immagine 4" descr="Progetti e attività Scuola Primaria | Circolo Didattico Mondragone 1° -  Scuola primaria e dell'Infanzia">
            <a:extLst>
              <a:ext uri="{FF2B5EF4-FFF2-40B4-BE49-F238E27FC236}">
                <a16:creationId xmlns:a16="http://schemas.microsoft.com/office/drawing/2014/main" id="{C35893DF-56C8-9AEE-3A01-97AC0769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58" y="1825625"/>
            <a:ext cx="2939970" cy="155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01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SPORT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Giochi sportivi studenteschi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Corso di nuoto – </a:t>
            </a:r>
            <a:r>
              <a:rPr lang="it-IT" sz="2000" b="1" dirty="0" err="1">
                <a:latin typeface="Kristen ITC" pitchFamily="66"/>
              </a:rPr>
              <a:t>padel</a:t>
            </a:r>
            <a:r>
              <a:rPr lang="it-IT" sz="2000" b="1" dirty="0">
                <a:latin typeface="Kristen ITC" pitchFamily="66"/>
              </a:rPr>
              <a:t> – tennis tavolo – </a:t>
            </a:r>
          </a:p>
          <a:p>
            <a:r>
              <a:rPr lang="it-IT" sz="2000" b="1" dirty="0">
                <a:latin typeface="Kristen ITC" pitchFamily="66"/>
              </a:rPr>
              <a:t>pallavolo – bowling - futsal</a:t>
            </a:r>
          </a:p>
          <a:p>
            <a:endParaRPr lang="it-IT" sz="2000" b="1" dirty="0">
              <a:latin typeface="Kristen ITC" pitchFamily="66"/>
            </a:endParaRPr>
          </a:p>
          <a:p>
            <a:pPr algn="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MUSICA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Concorso «Ottaviano Petrucci»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«La Scuola va a teatro»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Percorsi ad indirizzo musicale</a:t>
            </a:r>
          </a:p>
          <a:p>
            <a:pPr marL="342900" indent="-342900" algn="r">
              <a:buFont typeface="Wingdings" pitchFamily="2" charset="2"/>
              <a:buChar char="q"/>
            </a:pPr>
            <a:r>
              <a:rPr lang="it-IT" sz="2000" b="1" dirty="0">
                <a:latin typeface="Kristen ITC" pitchFamily="66"/>
              </a:rPr>
              <a:t>Manifestazioni in musica</a:t>
            </a:r>
          </a:p>
          <a:p>
            <a:pPr marL="342900" indent="-342900" algn="r">
              <a:buFont typeface="Wingdings" pitchFamily="2" charset="2"/>
              <a:buChar char="q"/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it-IT" sz="1800" b="1" dirty="0">
                <a:solidFill>
                  <a:srgbClr val="FF0000"/>
                </a:solidFill>
                <a:latin typeface="Kristen ITC" pitchFamily="66"/>
              </a:rPr>
              <a:t>ARTE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itchFamily="2" charset="2"/>
              <a:buChar char="q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Progetto “COLORANTI E PIGMENTI NATURALI – IL GUADO NEL MONTEFELTRO”</a:t>
            </a:r>
            <a:r>
              <a:rPr lang="it-IT" sz="2000" dirty="0">
                <a:effectLst/>
              </a:rPr>
              <a:t> </a:t>
            </a:r>
            <a:endParaRPr lang="it-IT" sz="2000" b="1" dirty="0">
              <a:latin typeface="Kristen ITC" pitchFamily="66"/>
            </a:endParaRPr>
          </a:p>
          <a:p>
            <a:pPr algn="just"/>
            <a:endParaRPr lang="it-IT" sz="2000" dirty="0"/>
          </a:p>
        </p:txBody>
      </p:sp>
      <p:pic>
        <p:nvPicPr>
          <p:cNvPr id="6" name="Immagine 5" descr="Progetti sportivi - Istituto Comprensivo &quot;C. Battisti&quot; - Cogliate e Ceriano  Laghetto (MB)">
            <a:extLst>
              <a:ext uri="{FF2B5EF4-FFF2-40B4-BE49-F238E27FC236}">
                <a16:creationId xmlns:a16="http://schemas.microsoft.com/office/drawing/2014/main" id="{655CDC45-B083-D2F9-57C0-7925C89B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26" y="1289711"/>
            <a:ext cx="2176041" cy="149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Progetto di Istituto &quot;Incontriamoci con ... la musica&quot; a.s. 2014/15 |  Istituto Comprensivo Monterotondo Via B. Buozzi 18">
            <a:extLst>
              <a:ext uri="{FF2B5EF4-FFF2-40B4-BE49-F238E27FC236}">
                <a16:creationId xmlns:a16="http://schemas.microsoft.com/office/drawing/2014/main" id="{6E2645BE-AA56-D40B-7D28-82C7EFE20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68" y="2901595"/>
            <a:ext cx="2789435" cy="151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9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… e ancora</a:t>
            </a:r>
          </a:p>
          <a:p>
            <a:r>
              <a:rPr lang="it-IT" sz="2000" b="1" dirty="0">
                <a:latin typeface="Kristen ITC" pitchFamily="66"/>
              </a:rPr>
              <a:t>Attività e progetti sui temi di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CONTINUITA’ e ORIENTAMENTO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AMBIENTE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VALORIZZAZIONE del TERRITORIO «I segnali del futuro»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PREVENZIONE e CONTRASTO dei fenomeni di bullismo e cyberbullismo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SICUREZZA STRADALE</a:t>
            </a:r>
          </a:p>
          <a:p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… e ancora</a:t>
            </a:r>
            <a:endParaRPr lang="it-IT" sz="2000" b="1" dirty="0">
              <a:latin typeface="Kristen ITC" pitchFamily="6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Partecipazione a concorsi, gare,…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USCITE DIDATTICHE sul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VISITE GUIDATE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VIAGGI d’ISTRUZIONE</a:t>
            </a:r>
          </a:p>
          <a:p>
            <a:pPr algn="just"/>
            <a:endParaRPr lang="it-IT" sz="2000" dirty="0"/>
          </a:p>
        </p:txBody>
      </p:sp>
      <p:pic>
        <p:nvPicPr>
          <p:cNvPr id="5" name="Immagine 4" descr="Viaggio d'istruzione per le classi seconde">
            <a:extLst>
              <a:ext uri="{FF2B5EF4-FFF2-40B4-BE49-F238E27FC236}">
                <a16:creationId xmlns:a16="http://schemas.microsoft.com/office/drawing/2014/main" id="{5D85B6CF-84F2-D5E8-7143-797D1FA4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13" y="4861367"/>
            <a:ext cx="3493116" cy="104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Bullismo e Cyberbullismo - Stop | Ascanio Grandi">
            <a:extLst>
              <a:ext uri="{FF2B5EF4-FFF2-40B4-BE49-F238E27FC236}">
                <a16:creationId xmlns:a16="http://schemas.microsoft.com/office/drawing/2014/main" id="{A4FD4702-597C-5C5F-48A6-44BE2AAD7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4" y="3243229"/>
            <a:ext cx="2072640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Progetto di educazione Stradale nelle scuole – IS Giovanni Falcone">
            <a:extLst>
              <a:ext uri="{FF2B5EF4-FFF2-40B4-BE49-F238E27FC236}">
                <a16:creationId xmlns:a16="http://schemas.microsoft.com/office/drawing/2014/main" id="{E325FDCF-7469-6450-D4CE-29626D1D3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44" y="1121192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25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Kristen ITC" pitchFamily="66"/>
              </a:rPr>
              <a:t>PATTO EDUCATIVO DI CORRESPONSABILITA</a:t>
            </a:r>
            <a:r>
              <a:rPr lang="it-IT" sz="2200" b="1" dirty="0">
                <a:solidFill>
                  <a:srgbClr val="FF0000"/>
                </a:solidFill>
                <a:latin typeface="Kristen ITC" pitchFamily="66"/>
              </a:rPr>
              <a:t>’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Scuola, Famiglia e Alunni collaborano al raggiungimento del successo formativo all’interno di una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relazione significativa, responsabile e coerente.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 Il Patto è una vera e propria alleanza,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un’assunzione di impegni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, possibile solo se c’è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condivisione di valori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. A partire da quanto detto, Scuola, Alunno e Famiglia si impegnano a: conoscere, informarsi, partecipare, collaborare fattivamente insieme.</a:t>
            </a:r>
          </a:p>
        </p:txBody>
      </p:sp>
      <p:pic>
        <p:nvPicPr>
          <p:cNvPr id="6" name="Immagine 5" descr="Patto educativo di Corresponsabilità – Istituto Comprensivo &quot;Don Guido  Cagnola&quot; di Gazzada Schianno">
            <a:extLst>
              <a:ext uri="{FF2B5EF4-FFF2-40B4-BE49-F238E27FC236}">
                <a16:creationId xmlns:a16="http://schemas.microsoft.com/office/drawing/2014/main" id="{D33CBA44-0BCB-B2C4-E119-9CC18EEB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7" y="3951924"/>
            <a:ext cx="4004841" cy="208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1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800" b="1" dirty="0">
                <a:solidFill>
                  <a:srgbClr val="0000FF"/>
                </a:solidFill>
                <a:latin typeface="Kristen ITC" pitchFamily="66"/>
              </a:rPr>
              <a:t>SITO WEB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r>
              <a:rPr lang="it-IT" sz="1800" b="1" dirty="0">
                <a:latin typeface="Kristen ITC" pitchFamily="66"/>
                <a:hlinkClick r:id="rId3"/>
              </a:rPr>
              <a:t>www.icmercantinifossombrone.eduit</a:t>
            </a:r>
            <a:endParaRPr lang="it-IT" sz="1800" b="1" dirty="0">
              <a:latin typeface="Kristen ITC" pitchFamily="66"/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r>
              <a:rPr lang="it-IT" sz="1800" dirty="0">
                <a:latin typeface="Kristen ITC" pitchFamily="66"/>
              </a:rPr>
              <a:t>Informazioni su attività, progetti, iniziative, circolari, calendario scolastico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endParaRPr lang="it-IT" sz="1800" dirty="0">
              <a:latin typeface="Kristen ITC" pitchFamily="66"/>
            </a:endParaRPr>
          </a:p>
          <a:p>
            <a:pPr marL="0" lvl="0" indent="0" algn="ctr">
              <a:lnSpc>
                <a:spcPct val="80000"/>
              </a:lnSpc>
              <a:spcBef>
                <a:spcPts val="900"/>
              </a:spcBef>
              <a:buNone/>
            </a:pPr>
            <a:r>
              <a:rPr lang="it-IT" sz="2800" b="1" dirty="0">
                <a:solidFill>
                  <a:srgbClr val="0000FF"/>
                </a:solidFill>
                <a:latin typeface="Kristen ITC" pitchFamily="66"/>
              </a:rPr>
              <a:t>REGISTRO  ELETTRONICO</a:t>
            </a:r>
            <a:endParaRPr lang="it-IT" sz="2000" b="1" dirty="0">
              <a:solidFill>
                <a:srgbClr val="0000FF"/>
              </a:solidFill>
              <a:latin typeface="Kristen ITC" pitchFamily="66"/>
            </a:endParaRP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orario settimanale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attività svolte quotidianamente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compiti assegnati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valutazioni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note disciplinari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assenze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prenotazione dei colloqui individuali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documento di valutazione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5" name="Immagine 4" descr="NUOVO REGISTRO ELETTRONICO PER LE FAMIGLIE - Comunicati - Istituto  Comprensivo &quot;Augusta Bagiennorum&quot; - Bene Vagienna (CN)">
            <a:extLst>
              <a:ext uri="{FF2B5EF4-FFF2-40B4-BE49-F238E27FC236}">
                <a16:creationId xmlns:a16="http://schemas.microsoft.com/office/drawing/2014/main" id="{2EEC187E-B1CE-1461-C320-5A89703D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4" y="3184825"/>
            <a:ext cx="3761076" cy="267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8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399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400" dirty="0">
                <a:solidFill>
                  <a:srgbClr val="0000FF"/>
                </a:solidFill>
                <a:latin typeface="Kristen ITC" panose="03050502040202030202" pitchFamily="66" charset="0"/>
              </a:rPr>
              <a:t>IL PASSAGGIO </a:t>
            </a:r>
          </a:p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400" dirty="0">
                <a:solidFill>
                  <a:srgbClr val="0000FF"/>
                </a:solidFill>
                <a:latin typeface="Kristen ITC" panose="03050502040202030202" pitchFamily="66" charset="0"/>
              </a:rPr>
              <a:t>DALLA SCUOLA PRIMARIA A QUELLA SECONDARIA: </a:t>
            </a:r>
          </a:p>
          <a:p>
            <a:pPr algn="ctr"/>
            <a:endParaRPr lang="it-IT" sz="2000" dirty="0">
              <a:latin typeface="Kristen ITC" panose="03050502040202030202" pitchFamily="66" charset="0"/>
            </a:endParaRPr>
          </a:p>
          <a:p>
            <a:pPr algn="ctr"/>
            <a:r>
              <a:rPr lang="it-IT" sz="2400" dirty="0">
                <a:latin typeface="Kristen ITC" panose="03050502040202030202" pitchFamily="66" charset="0"/>
              </a:rPr>
              <a:t>Avviene in due momenti :</a:t>
            </a:r>
          </a:p>
          <a:p>
            <a:pPr algn="ctr"/>
            <a:endParaRPr lang="it-IT" sz="2400" dirty="0">
              <a:latin typeface="Kristen ITC" panose="03050502040202030202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Kristen ITC" panose="03050502040202030202" pitchFamily="66" charset="0"/>
              </a:rPr>
              <a:t>Il momento amministrativo (all’atto dell’iscrizione)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Kristen ITC" panose="03050502040202030202" pitchFamily="66" charset="0"/>
              </a:rPr>
              <a:t>Il momento pedagogico:</a:t>
            </a:r>
          </a:p>
          <a:p>
            <a:endParaRPr lang="it-IT" sz="2400" dirty="0">
              <a:latin typeface="Kristen ITC" panose="03050502040202030202" pitchFamily="66" charset="0"/>
            </a:endParaRPr>
          </a:p>
          <a:p>
            <a:r>
              <a:rPr lang="it-IT" sz="2400" dirty="0">
                <a:latin typeface="Kristen ITC" panose="03050502040202030202" pitchFamily="66" charset="0"/>
              </a:rPr>
              <a:t>                RACCORDO SCOLASTICO</a:t>
            </a:r>
          </a:p>
          <a:p>
            <a:pPr algn="ctr"/>
            <a:r>
              <a:rPr lang="it-IT" sz="2400" dirty="0">
                <a:latin typeface="Kristen ITC" panose="03050502040202030202" pitchFamily="66" charset="0"/>
              </a:rPr>
              <a:t>(Progetto Continuità)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DB087B-95ED-434E-0D0A-3C32FF34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48" y="3612516"/>
            <a:ext cx="2824480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73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396678" y="1246187"/>
            <a:ext cx="9398643" cy="545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buNone/>
            </a:pPr>
            <a:endParaRPr lang="it-IT" sz="36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it-IT" sz="3600" b="1" dirty="0">
                <a:latin typeface="Kristen ITC" pitchFamily="66"/>
              </a:rPr>
              <a:t>					 www. </a:t>
            </a:r>
            <a:r>
              <a:rPr lang="it-IT" sz="3600" b="1" dirty="0" err="1">
                <a:latin typeface="Kristen ITC" pitchFamily="66"/>
              </a:rPr>
              <a:t>istruzione.it</a:t>
            </a:r>
            <a:r>
              <a:rPr lang="it-IT" sz="3600" b="1" dirty="0">
                <a:latin typeface="Kristen ITC" pitchFamily="66"/>
              </a:rPr>
              <a:t> </a:t>
            </a:r>
          </a:p>
          <a:p>
            <a:pPr marL="0" lvl="0" indent="0">
              <a:lnSpc>
                <a:spcPct val="80000"/>
              </a:lnSpc>
              <a:buNone/>
            </a:pPr>
            <a:endParaRPr lang="it-IT" sz="36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it-IT" sz="2000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it-IT" sz="2000" dirty="0">
                <a:latin typeface="Kristen ITC" pitchFamily="66"/>
              </a:rPr>
              <a:t>sito per iscrizione alla scuola sul portale del MIUR accedendo al  servizio  </a:t>
            </a:r>
            <a:r>
              <a:rPr lang="it-IT" sz="2000" b="1" i="1" dirty="0">
                <a:latin typeface="Kristen ITC" pitchFamily="66"/>
              </a:rPr>
              <a:t>Iscrizioni on line  </a:t>
            </a:r>
            <a:r>
              <a:rPr lang="it-IT" sz="2000" dirty="0">
                <a:latin typeface="Kristen ITC" pitchFamily="66"/>
              </a:rPr>
              <a:t>utilizzando le credenziali fornite dalla registrazione</a:t>
            </a:r>
          </a:p>
          <a:p>
            <a:pPr marL="0" lvl="0" indent="0"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dal 9 al 30 gennaio 2023</a:t>
            </a:r>
            <a:endParaRPr lang="it-IT" sz="1800" b="1" dirty="0">
              <a:solidFill>
                <a:srgbClr val="FF0000"/>
              </a:solidFill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Non è prevista iscrizione d’ufficio, deve essere utilizzata la procedura di iscrizione on line</a:t>
            </a: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it-IT" sz="2000" dirty="0"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È possibile indicare  oltre all’istituto che costituisce la prima scelta, altri due istituti</a:t>
            </a: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it-IT" sz="2000" dirty="0"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Le scuole primarie dello stesso istituto hanno priorità rispetto  agli alunni provenienti da altri istituti</a:t>
            </a:r>
          </a:p>
          <a:p>
            <a:pPr algn="ctr"/>
            <a:endParaRPr lang="it-IT" sz="2000" dirty="0">
              <a:latin typeface="Kristen ITC" panose="03050502040202030202" pitchFamily="66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7" name="Immagine 6" descr="Iscrizioni Online 2023/24 – Istituto Comprensivo Statale">
            <a:extLst>
              <a:ext uri="{FF2B5EF4-FFF2-40B4-BE49-F238E27FC236}">
                <a16:creationId xmlns:a16="http://schemas.microsoft.com/office/drawing/2014/main" id="{F7A09DB4-ED08-A9BF-CE09-19E15ECBF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2" y="1231437"/>
            <a:ext cx="4544787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6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136733" y="44634"/>
          <a:ext cx="12055267" cy="67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99" imgH="5667233" progId="Acrobat.Document.DC">
                  <p:embed/>
                </p:oleObj>
              </mc:Choice>
              <mc:Fallback>
                <p:oleObj name="Acrobat Document" r:id="rId2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733" y="44634"/>
                        <a:ext cx="12055267" cy="671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2384386" y="1612014"/>
            <a:ext cx="7326774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latin typeface="Tempus Sans ITC" pitchFamily="8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it-IT" sz="2800" b="1" dirty="0">
                <a:solidFill>
                  <a:srgbClr val="FF0000"/>
                </a:solidFill>
                <a:latin typeface="Kristen ITC" pitchFamily="66"/>
              </a:rPr>
              <a:t>GRAZIE</a:t>
            </a:r>
            <a:r>
              <a:rPr lang="it-IT" sz="2800" b="1" dirty="0">
                <a:latin typeface="Kristen ITC" pitchFamily="66"/>
              </a:rPr>
              <a:t> per l’attenzione</a:t>
            </a:r>
          </a:p>
          <a:p>
            <a:pPr marL="0" lvl="0" indent="0">
              <a:lnSpc>
                <a:spcPct val="80000"/>
              </a:lnSpc>
              <a:buNone/>
            </a:pPr>
            <a:endParaRPr lang="it-IT" sz="28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it-IT" sz="2800" b="1" dirty="0">
              <a:latin typeface="Kristen ITC" pitchFamily="66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it-IT" sz="2800" b="1" dirty="0">
                <a:latin typeface="Kristen ITC" pitchFamily="66"/>
              </a:rPr>
              <a:t>Vi aspettiamo a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18700625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52954"/>
              </p:ext>
            </p:extLst>
          </p:nvPr>
        </p:nvGraphicFramePr>
        <p:xfrm>
          <a:off x="136733" y="44634"/>
          <a:ext cx="12055267" cy="67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99" imgH="5667233" progId="Acrobat.Document.DC">
                  <p:embed/>
                </p:oleObj>
              </mc:Choice>
              <mc:Fallback>
                <p:oleObj name="Acrobat Document" r:id="rId2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733" y="44634"/>
                        <a:ext cx="12055267" cy="671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3244158" y="1612014"/>
            <a:ext cx="57851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latin typeface="Tempus Sans ITC" pitchFamily="82"/>
            </a:endParaRPr>
          </a:p>
          <a:p>
            <a:pPr algn="ctr"/>
            <a:r>
              <a:rPr lang="it-IT" sz="2800" b="1" dirty="0">
                <a:latin typeface="Tempus Sans ITC" pitchFamily="82"/>
              </a:rPr>
              <a:t>La Scuola Secondaria di primo grado è costituita da due plessi:</a:t>
            </a:r>
          </a:p>
          <a:p>
            <a:endParaRPr lang="it-IT" sz="2400" b="1" dirty="0">
              <a:latin typeface="Tempus Sans ITC" pitchFamily="8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Tempus Sans ITC" pitchFamily="82"/>
              </a:rPr>
              <a:t>FOSSOMBRONE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Tempus Sans ITC" pitchFamily="82"/>
              </a:rPr>
              <a:t>SANT’IPPOLITO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781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LA NOSTRA SCUOLA SECONDARIA DI 1° GRADO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OGGI E’ COSTITUITA DA </a:t>
            </a:r>
          </a:p>
          <a:p>
            <a:pPr algn="ctr"/>
            <a:r>
              <a:rPr lang="it-IT" sz="4000" dirty="0">
                <a:solidFill>
                  <a:srgbClr val="FF0000"/>
                </a:solidFill>
                <a:latin typeface="Kristen ITC" panose="03050502040202030202" pitchFamily="66" charset="0"/>
              </a:rPr>
              <a:t>15 CLASSI</a:t>
            </a:r>
          </a:p>
          <a:p>
            <a:pPr algn="ctr"/>
            <a:b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b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7" name="Immagine 6" descr="CONSULTIAMOCI: Benvenuti alunni di prima media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17406"/>
            <a:ext cx="4713615" cy="27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1838752" y="321740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5 PRIME</a:t>
            </a: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5 SECONDE</a:t>
            </a: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5 TERZE</a:t>
            </a:r>
            <a:br>
              <a:rPr lang="it-IT" sz="2400" dirty="0">
                <a:solidFill>
                  <a:prstClr val="white"/>
                </a:solidFill>
                <a:latin typeface="Kristen ITC" panose="03050502040202030202" pitchFamily="66" charset="0"/>
              </a:rPr>
            </a:br>
            <a:r>
              <a:rPr lang="it-IT" sz="4000" dirty="0">
                <a:solidFill>
                  <a:srgbClr val="FF0000"/>
                </a:solidFill>
                <a:latin typeface="Kristen ITC" panose="03050502040202030202" pitchFamily="66" charset="0"/>
              </a:rPr>
              <a:t>292 STUDENTI</a:t>
            </a:r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" y="22098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Kristen ITC" panose="03050502040202030202" pitchFamily="66" charset="0"/>
              </a:rPr>
              <a:t>RISORSE PROFESSIONALI</a:t>
            </a:r>
          </a:p>
          <a:p>
            <a:endParaRPr lang="it-IT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Dirigente scolastico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Direttore dei SS.GG.AA.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n. 7 Assistenti Amministrativi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n. 27 Collaboratori scolastici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endParaRPr lang="it-IT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8752" y="321740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 descr="AT Personale scuo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81" y="1733051"/>
            <a:ext cx="4076237" cy="344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0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" y="22098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Kristen ITC" panose="03050502040202030202" pitchFamily="66" charset="0"/>
              </a:rPr>
              <a:t>DOCENTI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8752" y="321740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2471086"/>
            <a:ext cx="4012442" cy="3615422"/>
          </a:xfrm>
          <a:prstGeom prst="rect">
            <a:avLst/>
          </a:prstGeom>
          <a:noFill/>
        </p:spPr>
      </p:pic>
      <p:pic>
        <p:nvPicPr>
          <p:cNvPr id="11" name="Picture 982"/>
          <p:cNvPicPr/>
          <p:nvPr/>
        </p:nvPicPr>
        <p:blipFill>
          <a:blip r:embed="rId4"/>
          <a:stretch>
            <a:fillRect/>
          </a:stretch>
        </p:blipFill>
        <p:spPr>
          <a:xfrm>
            <a:off x="7228652" y="2471086"/>
            <a:ext cx="3803572" cy="3615422"/>
          </a:xfrm>
          <a:prstGeom prst="rect">
            <a:avLst/>
          </a:prstGeom>
        </p:spPr>
      </p:pic>
      <p:pic>
        <p:nvPicPr>
          <p:cNvPr id="7" name="Immagine 6" descr="Docenti - ICS Carducci">
            <a:extLst>
              <a:ext uri="{FF2B5EF4-FFF2-40B4-BE49-F238E27FC236}">
                <a16:creationId xmlns:a16="http://schemas.microsoft.com/office/drawing/2014/main" id="{25621A21-239B-27D4-F39D-BE17E2A50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00" y="1948736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5185" y="1506022"/>
            <a:ext cx="52847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solidFill>
                  <a:schemeClr val="bg1"/>
                </a:solidFill>
                <a:latin typeface="Kristen ITC" pitchFamily="66"/>
              </a:rPr>
              <a:t>MISSION</a:t>
            </a:r>
          </a:p>
          <a:p>
            <a:pPr lvl="0"/>
            <a:endParaRPr lang="it-IT" sz="2000" b="1" dirty="0">
              <a:latin typeface="Kristen ITC" pitchFamily="66"/>
            </a:endParaRPr>
          </a:p>
          <a:p>
            <a:pPr lvl="0"/>
            <a:r>
              <a:rPr lang="it-IT" sz="2000" b="1" dirty="0">
                <a:latin typeface="Kristen ITC" pitchFamily="66"/>
              </a:rPr>
              <a:t>Successo formativo dell’alunno</a:t>
            </a:r>
          </a:p>
          <a:p>
            <a:pPr lvl="0"/>
            <a:r>
              <a:rPr lang="it-IT" sz="2000" b="1" dirty="0">
                <a:latin typeface="Kristen ITC" pitchFamily="66"/>
              </a:rPr>
              <a:t>Favorire lo star bene a scuola</a:t>
            </a:r>
          </a:p>
          <a:p>
            <a:pPr lvl="0"/>
            <a:r>
              <a:rPr lang="it-IT" sz="2000" b="1" dirty="0">
                <a:latin typeface="Kristen ITC" pitchFamily="66"/>
              </a:rPr>
              <a:t>Valorizzare le potenzialità di ciascuno</a:t>
            </a:r>
          </a:p>
          <a:p>
            <a:pPr lvl="0"/>
            <a:r>
              <a:rPr lang="it-IT" sz="2000" b="1" dirty="0">
                <a:latin typeface="Kristen ITC" pitchFamily="66"/>
              </a:rPr>
              <a:t>Promuovere la convivenza civile</a:t>
            </a:r>
          </a:p>
          <a:p>
            <a:pPr lvl="0"/>
            <a:r>
              <a:rPr lang="it-IT" sz="2000" b="1" dirty="0">
                <a:latin typeface="Kristen ITC" pitchFamily="66"/>
              </a:rPr>
              <a:t>Dialogare con le famiglie</a:t>
            </a:r>
          </a:p>
          <a:p>
            <a:pPr lvl="0"/>
            <a:r>
              <a:rPr lang="it-IT" sz="2000" b="1" dirty="0">
                <a:latin typeface="Kristen ITC" pitchFamily="66"/>
              </a:rPr>
              <a:t>Favorire l’educazione alla legalità</a:t>
            </a:r>
          </a:p>
          <a:p>
            <a:pPr lvl="0"/>
            <a:r>
              <a:rPr lang="it-IT" sz="2000" b="1" dirty="0">
                <a:latin typeface="Kristen ITC" pitchFamily="66"/>
              </a:rPr>
              <a:t>Interagire col territorio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8" name="Immagine 7" descr="Mission – IC Attigliano-Guarde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47" y="4230807"/>
            <a:ext cx="4903527" cy="166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La nostra mission – Istituto Comprensivo Paride del Pozz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561917"/>
            <a:ext cx="3298778" cy="238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9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pic>
        <p:nvPicPr>
          <p:cNvPr id="10" name="Immagine 9" descr="Simulazioni Prove Invalsi Istituto Comprensivo Camaio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3572762"/>
            <a:ext cx="3229905" cy="2061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535185" y="1506022"/>
            <a:ext cx="9560445" cy="372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itchFamily="66"/>
              </a:rPr>
              <a:t>Le PRIORITA’ della SCUOLA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Risultati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standardizzate nazionali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Competenze chiave europee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11" name="Immagine 10" descr="Apprendere, che emozione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3" y="3572762"/>
            <a:ext cx="2986799" cy="245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4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06978" y="1188411"/>
            <a:ext cx="9560445" cy="687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Risultati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standardizzate nazionali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bg1"/>
                </a:solidFill>
              </a:rPr>
              <a:t>Sviluppo delle competenze chiave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ITALIANO</a:t>
            </a:r>
            <a:r>
              <a:rPr lang="it-IT" sz="2000" dirty="0">
                <a:solidFill>
                  <a:schemeClr val="bg1"/>
                </a:solidFill>
              </a:rPr>
              <a:t>: comprendere un testo autentico, letterario o meno e riflettere sul testo, valutarlo, comprenderne l'organizzazione logica e le connessioni interne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MATEMATICA</a:t>
            </a:r>
            <a:r>
              <a:rPr lang="it-IT" sz="2000" dirty="0">
                <a:solidFill>
                  <a:schemeClr val="bg1"/>
                </a:solidFill>
              </a:rPr>
              <a:t>: capacità di risolvere problemi, di argomentare e utilizzare la logica deduttiva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INGLESE</a:t>
            </a:r>
            <a:r>
              <a:rPr lang="it-IT" sz="2000" dirty="0">
                <a:solidFill>
                  <a:schemeClr val="bg1"/>
                </a:solidFill>
              </a:rPr>
              <a:t>: capacità di capire gli altri nella vita reale.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9" name="Immagine 8" descr="CLIL di matematica alla scuola primaria: esemp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3" y="4230806"/>
            <a:ext cx="2291649" cy="143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ome nasce un idioma: le origini della lingua italiana - Blog federica.e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56" y="4623710"/>
            <a:ext cx="2156345" cy="113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Lingua Inglese - Circolo Agorà Pis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75" y="4737502"/>
            <a:ext cx="3301584" cy="113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70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42587" y="1027906"/>
            <a:ext cx="9560445" cy="842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Competenze chiave europee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bg1"/>
                </a:solidFill>
              </a:rPr>
              <a:t>Sviluppo delle competenze sociali e civiche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il senso di appartenenza alla comunità scolastica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il senso di collaborazione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la responsabilità individuale e collettiva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lo sviluppo di una socialità positiva e di un’identità personale sicura e propositiva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Potenziare la capacità di contribuire individualmente e in gruppo al benessere comune.</a:t>
            </a:r>
          </a:p>
          <a:p>
            <a:endParaRPr lang="it-IT" dirty="0"/>
          </a:p>
          <a:p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8" name="Immagine 7" descr="INDICAZIONI NAZIONALI E NUOVI SCENARI”: RILANCIARE LE INDICAZIONI">
            <a:extLst>
              <a:ext uri="{FF2B5EF4-FFF2-40B4-BE49-F238E27FC236}">
                <a16:creationId xmlns:a16="http://schemas.microsoft.com/office/drawing/2014/main" id="{64D91CA6-EEE9-2034-610D-31F03070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57" y="2371884"/>
            <a:ext cx="2774456" cy="1847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023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757</Words>
  <Application>Microsoft Macintosh PowerPoint</Application>
  <PresentationFormat>Widescreen</PresentationFormat>
  <Paragraphs>187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Kristen ITC</vt:lpstr>
      <vt:lpstr>Snap ITC</vt:lpstr>
      <vt:lpstr>Symbol</vt:lpstr>
      <vt:lpstr>Tempus Sans ITC</vt:lpstr>
      <vt:lpstr>Wingdings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5</dc:creator>
  <cp:lastModifiedBy>Microsoft Office User</cp:lastModifiedBy>
  <cp:revision>47</cp:revision>
  <dcterms:created xsi:type="dcterms:W3CDTF">2023-01-13T16:27:46Z</dcterms:created>
  <dcterms:modified xsi:type="dcterms:W3CDTF">2023-01-14T21:34:36Z</dcterms:modified>
</cp:coreProperties>
</file>