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1" r:id="rId3"/>
    <p:sldId id="267" r:id="rId4"/>
    <p:sldId id="269" r:id="rId5"/>
    <p:sldId id="268" r:id="rId6"/>
    <p:sldId id="262" r:id="rId7"/>
    <p:sldId id="270" r:id="rId8"/>
    <p:sldId id="271" r:id="rId9"/>
    <p:sldId id="272" r:id="rId10"/>
    <p:sldId id="266" r:id="rId11"/>
    <p:sldId id="274" r:id="rId12"/>
    <p:sldId id="275" r:id="rId13"/>
    <p:sldId id="281" r:id="rId14"/>
    <p:sldId id="282" r:id="rId15"/>
    <p:sldId id="276" r:id="rId16"/>
    <p:sldId id="277" r:id="rId17"/>
    <p:sldId id="278" r:id="rId18"/>
    <p:sldId id="279" r:id="rId19"/>
    <p:sldId id="283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57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117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02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23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76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9253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88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06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5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22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41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1C6B-424B-4A81-8068-F36F2F11277B}" type="datetimeFigureOut">
              <a:rPr lang="it-IT" smtClean="0"/>
              <a:t>16/01/2023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8EF6-AF88-46A0-ACB4-8F1D164E1F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197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mercantinifossombrone.edui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>
            <a:extLst>
              <a:ext uri="{FF2B5EF4-FFF2-40B4-BE49-F238E27FC236}">
                <a16:creationId xmlns:a16="http://schemas.microsoft.com/office/drawing/2014/main" id="{D0EAAF6E-A156-47CB-92F9-DD4BA5AC3A24}"/>
              </a:ext>
            </a:extLst>
          </p:cNvPr>
          <p:cNvSpPr txBox="1"/>
          <p:nvPr/>
        </p:nvSpPr>
        <p:spPr>
          <a:xfrm>
            <a:off x="1952091" y="44634"/>
            <a:ext cx="8640961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dirty="0">
              <a:solidFill>
                <a:srgbClr val="000000"/>
              </a:solidFill>
              <a:latin typeface="Snap ITC" pitchFamily="8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dirty="0">
              <a:solidFill>
                <a:srgbClr val="000000"/>
              </a:solidFill>
              <a:latin typeface="Snap ITC" pitchFamily="8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E57A48B6-7DF8-49AC-B0BC-34457A84AF61}"/>
              </a:ext>
            </a:extLst>
          </p:cNvPr>
          <p:cNvSpPr txBox="1"/>
          <p:nvPr/>
        </p:nvSpPr>
        <p:spPr>
          <a:xfrm>
            <a:off x="-2124745" y="393305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09019AA3-2BE7-4BFB-896C-B10A18ED9706}"/>
              </a:ext>
            </a:extLst>
          </p:cNvPr>
          <p:cNvSpPr txBox="1"/>
          <p:nvPr/>
        </p:nvSpPr>
        <p:spPr>
          <a:xfrm>
            <a:off x="-3204862" y="4117727"/>
            <a:ext cx="7200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328463"/>
              </p:ext>
            </p:extLst>
          </p:nvPr>
        </p:nvGraphicFramePr>
        <p:xfrm>
          <a:off x="145279" y="44634"/>
          <a:ext cx="11955566" cy="6813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Acrobat Document" r:id="rId3" imgW="8019999" imgH="5667233" progId="Acrobat.Document.DC">
                  <p:embed/>
                </p:oleObj>
              </mc:Choice>
              <mc:Fallback>
                <p:oleObj name="Acrobat Document" r:id="rId3" imgW="8019999" imgH="5667233" progId="Acrobat.Document.DC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5279" y="44634"/>
                        <a:ext cx="11955566" cy="6813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2835479" y="1510018"/>
            <a:ext cx="6467912" cy="2792371"/>
          </a:xfrm>
          <a:prstGeom prst="rect">
            <a:avLst/>
          </a:prstGeom>
          <a:solidFill>
            <a:srgbClr val="00A2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230478" y="2411967"/>
            <a:ext cx="57851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>
              <a:latin typeface="Tempus Sans ITC" pitchFamily="82"/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NELLA SCUOLA PRIMARIA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DELL’ I.C. MERCANTINI</a:t>
            </a:r>
          </a:p>
          <a:p>
            <a:pPr algn="ctr"/>
            <a:endParaRPr lang="it-IT" sz="28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17/01/2023</a:t>
            </a:r>
            <a:endParaRPr lang="it-IT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3128230" y="1338337"/>
            <a:ext cx="5989663" cy="1266737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912802" y="1338337"/>
            <a:ext cx="452166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Benvenuti</a:t>
            </a:r>
            <a:endParaRPr lang="it-IT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516741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626242" y="1317793"/>
            <a:ext cx="90629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ORARIO ANNUALE DELLA SCUOLA </a:t>
            </a:r>
            <a:r>
              <a:rPr lang="it-IT" sz="2000" b="1" dirty="0" smtClean="0">
                <a:solidFill>
                  <a:srgbClr val="FF0000"/>
                </a:solidFill>
                <a:latin typeface="Kristen ITC" pitchFamily="66"/>
              </a:rPr>
              <a:t>PRIMARIA</a:t>
            </a:r>
          </a:p>
          <a:p>
            <a:pPr algn="ctr"/>
            <a:r>
              <a:rPr lang="it-IT" sz="2000" b="1" dirty="0" err="1" smtClean="0">
                <a:solidFill>
                  <a:srgbClr val="FF0000"/>
                </a:solidFill>
                <a:latin typeface="Kristen ITC" pitchFamily="66"/>
              </a:rPr>
              <a:t>a.s.</a:t>
            </a:r>
            <a:r>
              <a:rPr lang="it-IT" sz="2000" b="1" dirty="0" smtClean="0">
                <a:solidFill>
                  <a:srgbClr val="FF0000"/>
                </a:solidFill>
                <a:latin typeface="Kristen ITC" pitchFamily="66"/>
              </a:rPr>
              <a:t> 2023/2024</a:t>
            </a:r>
          </a:p>
          <a:p>
            <a:pPr algn="ctr"/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281005-6F32-FB5F-DE09-6ADB34D607FC}"/>
              </a:ext>
            </a:extLst>
          </p:cNvPr>
          <p:cNvSpPr txBox="1"/>
          <p:nvPr/>
        </p:nvSpPr>
        <p:spPr>
          <a:xfrm>
            <a:off x="1469985" y="1997090"/>
            <a:ext cx="93754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Tempo </a:t>
            </a:r>
            <a:r>
              <a:rPr lang="it-IT" sz="2400" b="1" kern="0" dirty="0" smtClean="0">
                <a:solidFill>
                  <a:srgbClr val="000000"/>
                </a:solidFill>
                <a:latin typeface="Kristen ITC" pitchFamily="66"/>
              </a:rPr>
              <a:t>normale</a:t>
            </a:r>
            <a:r>
              <a:rPr lang="it-IT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Kristen ITC" pitchFamily="66"/>
              </a:rPr>
              <a:t>:	</a:t>
            </a:r>
            <a:r>
              <a:rPr lang="it-IT" sz="2400" b="1" dirty="0" smtClean="0">
                <a:solidFill>
                  <a:srgbClr val="FF0000"/>
                </a:solidFill>
                <a:latin typeface="Kristen ITC" pitchFamily="66"/>
              </a:rPr>
              <a:t>27</a:t>
            </a:r>
            <a:r>
              <a:rPr lang="it-IT" sz="2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Kristen ITC" pitchFamily="66"/>
              </a:rPr>
              <a:t> </a:t>
            </a:r>
            <a:r>
              <a:rPr lang="it-IT" sz="2400" b="1" i="0" u="none" strike="noStrike" kern="1200" cap="none" spc="0" baseline="0" dirty="0">
                <a:solidFill>
                  <a:srgbClr val="FF0000"/>
                </a:solidFill>
                <a:uFillTx/>
                <a:latin typeface="Kristen ITC" pitchFamily="66"/>
              </a:rPr>
              <a:t>ore </a:t>
            </a:r>
            <a:r>
              <a:rPr lang="it-IT" sz="2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Kristen ITC" pitchFamily="66"/>
              </a:rPr>
              <a:t>settimanali classi 1^ - 2^ - 3^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dirty="0">
                <a:solidFill>
                  <a:srgbClr val="FF0000"/>
                </a:solidFill>
                <a:latin typeface="Kristen ITC" pitchFamily="66"/>
              </a:rPr>
              <a:t>	</a:t>
            </a:r>
            <a:r>
              <a:rPr lang="it-IT" sz="2400" b="1" dirty="0" smtClean="0">
                <a:solidFill>
                  <a:srgbClr val="FF0000"/>
                </a:solidFill>
                <a:latin typeface="Kristen ITC" pitchFamily="66"/>
              </a:rPr>
              <a:t>		</a:t>
            </a:r>
            <a:r>
              <a:rPr lang="it-IT" sz="2400" b="1" dirty="0">
                <a:solidFill>
                  <a:srgbClr val="FF0000"/>
                </a:solidFill>
                <a:latin typeface="Kristen ITC" pitchFamily="66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Kristen ITC" pitchFamily="66"/>
              </a:rPr>
              <a:t>29 </a:t>
            </a:r>
            <a:r>
              <a:rPr lang="it-IT" sz="2400" b="1" dirty="0">
                <a:solidFill>
                  <a:srgbClr val="FF0000"/>
                </a:solidFill>
                <a:latin typeface="Kristen ITC" pitchFamily="66"/>
              </a:rPr>
              <a:t>ore settimanali classi </a:t>
            </a:r>
            <a:r>
              <a:rPr lang="it-IT" sz="2400" b="1" dirty="0" smtClean="0">
                <a:solidFill>
                  <a:srgbClr val="FF0000"/>
                </a:solidFill>
                <a:latin typeface="Kristen ITC" pitchFamily="66"/>
              </a:rPr>
              <a:t>4^ - 5^ 		</a:t>
            </a:r>
            <a:r>
              <a:rPr lang="it-IT" sz="2400" b="1" i="0" u="none" strike="noStrike" kern="1200" cap="none" spc="0" baseline="0" dirty="0" smtClean="0">
                <a:solidFill>
                  <a:srgbClr val="FF0000"/>
                </a:solidFill>
                <a:uFillTx/>
                <a:latin typeface="Kristen ITC" pitchFamily="66"/>
              </a:rPr>
              <a:t> </a:t>
            </a:r>
            <a:endParaRPr lang="it-IT" sz="2400" b="1" i="0" u="none" strike="noStrike" kern="1200" cap="none" spc="0" baseline="0" dirty="0">
              <a:solidFill>
                <a:srgbClr val="FF0000"/>
              </a:solidFill>
              <a:uFillTx/>
              <a:latin typeface="Kristen ITC" pitchFamily="66"/>
            </a:endParaRPr>
          </a:p>
          <a:p>
            <a:pPr marR="0" lvl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1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  <a:p>
            <a:pPr marL="342900" indent="-342900">
              <a:buFont typeface="Wingdings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Tempo </a:t>
            </a:r>
            <a:r>
              <a:rPr lang="it-IT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Kristen ITC" pitchFamily="66"/>
              </a:rPr>
              <a:t>pieno: </a:t>
            </a:r>
            <a:r>
              <a:rPr lang="it-IT" sz="2400" b="1" kern="0" dirty="0" smtClean="0">
                <a:solidFill>
                  <a:srgbClr val="FF0000"/>
                </a:solidFill>
                <a:latin typeface="Kristen ITC" pitchFamily="66"/>
              </a:rPr>
              <a:t>40</a:t>
            </a:r>
            <a:r>
              <a:rPr lang="it-IT" sz="2400" b="1" dirty="0" smtClean="0">
                <a:solidFill>
                  <a:srgbClr val="FF0000"/>
                </a:solidFill>
                <a:latin typeface="Kristen ITC" pitchFamily="66"/>
              </a:rPr>
              <a:t> </a:t>
            </a:r>
            <a:r>
              <a:rPr lang="it-IT" sz="2400" b="1" dirty="0">
                <a:solidFill>
                  <a:srgbClr val="FF0000"/>
                </a:solidFill>
                <a:latin typeface="Kristen ITC" pitchFamily="66"/>
              </a:rPr>
              <a:t>ore settimanali </a:t>
            </a: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1" dirty="0">
              <a:solidFill>
                <a:srgbClr val="000000"/>
              </a:solidFill>
              <a:latin typeface="Kristen ITC" pitchFamily="66"/>
            </a:endParaRPr>
          </a:p>
          <a:p>
            <a:pPr marL="0" marR="0" lvl="0" indent="0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</p:txBody>
      </p:sp>
      <p:pic>
        <p:nvPicPr>
          <p:cNvPr id="11" name="Immagine 10" descr="Scuola Cerveteri suono campanella ultimi ritocchi negli istituti del  territorio">
            <a:extLst>
              <a:ext uri="{FF2B5EF4-FFF2-40B4-BE49-F238E27FC236}">
                <a16:creationId xmlns:a16="http://schemas.microsoft.com/office/drawing/2014/main" id="{89CB2C9C-204D-BE97-A1DF-5ACA9EED2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93" y="3429000"/>
            <a:ext cx="4279570" cy="229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7879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" y="1730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0629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ORARIO SETTIMANALE DELLE DISCIPLINE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09" y="1768071"/>
            <a:ext cx="4102217" cy="4306888"/>
          </a:xfrm>
        </p:spPr>
      </p:pic>
      <p:pic>
        <p:nvPicPr>
          <p:cNvPr id="6" name="Immagine 5" descr="Targhette delle discipline | Maestra Mary">
            <a:extLst>
              <a:ext uri="{FF2B5EF4-FFF2-40B4-BE49-F238E27FC236}">
                <a16:creationId xmlns:a16="http://schemas.microsoft.com/office/drawing/2014/main" id="{625FB521-2ABB-D91B-9A62-2FA0C71246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70" y="1768071"/>
            <a:ext cx="4124445" cy="358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7F185C-FD03-8708-0129-B55A214168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90" y="5431692"/>
            <a:ext cx="1625783" cy="736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133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>
                <a:solidFill>
                  <a:srgbClr val="FF0000"/>
                </a:solidFill>
                <a:latin typeface="Kristen ITC" pitchFamily="66"/>
              </a:rPr>
              <a:t>ATTIVITA’ DI AMPLIAMENTO DELL’OFFERTA </a:t>
            </a:r>
            <a:r>
              <a:rPr lang="it-IT" sz="2200" b="1" dirty="0" smtClean="0">
                <a:solidFill>
                  <a:srgbClr val="FF0000"/>
                </a:solidFill>
                <a:latin typeface="Kristen ITC" pitchFamily="66"/>
              </a:rPr>
              <a:t>FORMATIVA</a:t>
            </a:r>
            <a:endParaRPr lang="it-IT" sz="2200" b="1" dirty="0">
              <a:solidFill>
                <a:srgbClr val="FF0000"/>
              </a:solidFill>
              <a:latin typeface="Kristen ITC" pitchFamily="66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it-IT" b="1" dirty="0" smtClean="0">
                <a:latin typeface="Kristen ITC" pitchFamily="66"/>
              </a:rPr>
              <a:t>Corsi </a:t>
            </a:r>
            <a:r>
              <a:rPr lang="it-IT" b="1" dirty="0">
                <a:latin typeface="Kristen ITC" pitchFamily="66"/>
              </a:rPr>
              <a:t>per il recupero di </a:t>
            </a:r>
            <a:r>
              <a:rPr lang="it-IT" b="1" dirty="0" smtClean="0">
                <a:latin typeface="Kristen ITC" pitchFamily="66"/>
              </a:rPr>
              <a:t>italiano/matematica +  </a:t>
            </a:r>
            <a:r>
              <a:rPr lang="it-IT" b="1" dirty="0">
                <a:latin typeface="Kristen ITC" pitchFamily="66"/>
              </a:rPr>
              <a:t>L2 per alunni stranieri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b="1" dirty="0">
                <a:latin typeface="Kristen ITC" pitchFamily="66"/>
              </a:rPr>
              <a:t>«Io leggo perché</a:t>
            </a:r>
            <a:r>
              <a:rPr lang="it-IT" b="1" dirty="0" smtClean="0">
                <a:latin typeface="Kristen ITC" pitchFamily="66"/>
              </a:rPr>
              <a:t>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b="1" dirty="0" smtClean="0">
                <a:latin typeface="Kristen ITC" pitchFamily="66"/>
              </a:rPr>
              <a:t>Progetto </a:t>
            </a:r>
            <a:r>
              <a:rPr lang="it-IT" b="1" dirty="0" err="1" smtClean="0">
                <a:latin typeface="Kristen ITC" pitchFamily="66"/>
              </a:rPr>
              <a:t>Asur</a:t>
            </a:r>
            <a:r>
              <a:rPr lang="it-IT" b="1" dirty="0" smtClean="0">
                <a:latin typeface="Kristen ITC" pitchFamily="66"/>
              </a:rPr>
              <a:t>: «Il Mercoledì della Frutta»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b="1" dirty="0" smtClean="0">
                <a:latin typeface="Kristen ITC" pitchFamily="66"/>
              </a:rPr>
              <a:t>Progetto «Sport di Classe» con il CONI-MIUR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b="1" dirty="0" smtClean="0">
                <a:latin typeface="Kristen ITC" pitchFamily="66"/>
              </a:rPr>
              <a:t>Progetto «MarcHe2O» con Marche Multiservizi – Progetto di sensibilizzazione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b="1" dirty="0" smtClean="0">
                <a:latin typeface="Kristen ITC" pitchFamily="66"/>
              </a:rPr>
              <a:t> sull’uso dell’acqua del rubinetto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b="1" dirty="0" smtClean="0">
                <a:latin typeface="Kristen ITC" pitchFamily="66"/>
              </a:rPr>
              <a:t>Progetto di Istituto Primaria + Secondaria «Madrelingua Inglese in Classe» con esperto esterno a pagamento (pagato con il contributo volontario dei genitori)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it-IT" b="1" dirty="0" smtClean="0">
                <a:latin typeface="Kristen ITC" pitchFamily="66"/>
              </a:rPr>
              <a:t>Progetto Sant’Ippolito Primaria + Secondaria «Segnali dal Futuro»</a:t>
            </a:r>
            <a:endParaRPr lang="it-IT" sz="2000" b="1" dirty="0">
              <a:solidFill>
                <a:srgbClr val="FF0000"/>
              </a:solidFill>
              <a:latin typeface="Kristen ITC" pitchFamily="66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0000"/>
                </a:solidFill>
                <a:latin typeface="Kristen ITC" pitchFamily="66"/>
              </a:rPr>
              <a:t>PROGETTI DI CLASSI PARALLELE</a:t>
            </a:r>
            <a:endParaRPr lang="it-IT" sz="2000" b="1" dirty="0">
              <a:solidFill>
                <a:srgbClr val="FF0000"/>
              </a:solidFill>
              <a:latin typeface="Kristen ITC" pitchFamily="66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000" b="1" dirty="0" smtClean="0">
                <a:latin typeface="Kristen ITC" pitchFamily="66"/>
              </a:rPr>
              <a:t>Cl. 1^ = Educazione alla Convivenza </a:t>
            </a:r>
            <a:r>
              <a:rPr lang="it-IT" sz="2000" b="1" dirty="0">
                <a:latin typeface="Kristen ITC" pitchFamily="66"/>
              </a:rPr>
              <a:t>S</a:t>
            </a:r>
            <a:r>
              <a:rPr lang="it-IT" sz="2000" b="1" dirty="0" smtClean="0">
                <a:latin typeface="Kristen ITC" pitchFamily="66"/>
              </a:rPr>
              <a:t>colastica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000" b="1" dirty="0" smtClean="0">
                <a:latin typeface="Kristen ITC" pitchFamily="66"/>
              </a:rPr>
              <a:t>Cl.2^ = Educazione Ambientale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000" b="1" dirty="0" smtClean="0">
                <a:latin typeface="Kristen ITC" pitchFamily="66"/>
              </a:rPr>
              <a:t>Cl.3^ = Educazione Stradale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000" b="1" dirty="0" smtClean="0">
                <a:latin typeface="Kristen ITC" pitchFamily="66"/>
              </a:rPr>
              <a:t>Cl.4^ = Educazione alla Salute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it-IT" sz="2000" b="1" dirty="0" smtClean="0">
                <a:latin typeface="Kristen ITC" pitchFamily="66"/>
              </a:rPr>
              <a:t>Cl.5^ = Educazione alla Cittadinanza, Legalità e Costituzione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it-IT" sz="2000" b="1" dirty="0">
              <a:latin typeface="Kristen ITC" pitchFamily="66"/>
            </a:endParaRPr>
          </a:p>
          <a:p>
            <a:pPr algn="ctr"/>
            <a:endParaRPr lang="it-IT" sz="2000" b="1" dirty="0">
              <a:latin typeface="Kristen ITC" pitchFamily="66"/>
            </a:endParaRPr>
          </a:p>
          <a:p>
            <a:pPr marL="342900" indent="-342900">
              <a:buFont typeface="Wingdings" pitchFamily="2" charset="2"/>
              <a:buChar char="q"/>
            </a:pPr>
            <a:endParaRPr lang="it-IT" sz="2000" b="1" dirty="0">
              <a:latin typeface="Kristen ITC" pitchFamily="66"/>
            </a:endParaRPr>
          </a:p>
          <a:p>
            <a:pPr algn="just"/>
            <a:endParaRPr lang="it-IT" sz="2000" b="1" dirty="0">
              <a:solidFill>
                <a:srgbClr val="FF0000"/>
              </a:solidFill>
              <a:latin typeface="Kristen ITC" pitchFamily="66"/>
            </a:endParaRPr>
          </a:p>
          <a:p>
            <a:pPr algn="just"/>
            <a:endParaRPr lang="it-IT" sz="2000" dirty="0"/>
          </a:p>
        </p:txBody>
      </p:sp>
      <p:pic>
        <p:nvPicPr>
          <p:cNvPr id="5" name="Immagine 4" descr="Progetti e attività Scuola Primaria | Circolo Didattico Mondragone 1° -  Scuola primaria e dell'Infanzia">
            <a:extLst>
              <a:ext uri="{FF2B5EF4-FFF2-40B4-BE49-F238E27FC236}">
                <a16:creationId xmlns:a16="http://schemas.microsoft.com/office/drawing/2014/main" id="{C35893DF-56C8-9AEE-3A01-97AC07694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189" y="1997090"/>
            <a:ext cx="1372321" cy="724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01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SPORT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it-IT" sz="2000" b="1" dirty="0" smtClean="0">
                <a:latin typeface="Kristen ITC" pitchFamily="66"/>
              </a:rPr>
              <a:t>«Sport di Classe» - Progetto con il CONI-MIUR</a:t>
            </a:r>
            <a:endParaRPr lang="it-IT" sz="2000" b="1" dirty="0">
              <a:latin typeface="Kristen ITC" pitchFamily="66"/>
            </a:endParaRPr>
          </a:p>
          <a:p>
            <a:endParaRPr lang="it-IT" sz="2000" b="1" dirty="0" smtClean="0">
              <a:latin typeface="Kristen ITC" pitchFamily="66"/>
            </a:endParaRPr>
          </a:p>
          <a:p>
            <a:endParaRPr lang="it-IT" sz="2000" b="1" dirty="0">
              <a:latin typeface="Kristen ITC" pitchFamily="66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Kristen ITC" pitchFamily="66"/>
              </a:rPr>
              <a:t>MUSICA</a:t>
            </a:r>
            <a:endParaRPr lang="it-IT" sz="2000" b="1" dirty="0">
              <a:solidFill>
                <a:srgbClr val="FF0000"/>
              </a:solidFill>
              <a:latin typeface="Kristen ITC" pitchFamily="66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it-IT" sz="2000" b="1" dirty="0" smtClean="0">
                <a:latin typeface="Kristen ITC" panose="03050502040202030202" pitchFamily="66" charset="0"/>
              </a:rPr>
              <a:t>Progetto</a:t>
            </a:r>
            <a:r>
              <a:rPr lang="it-IT" sz="2000" b="1" dirty="0" smtClean="0">
                <a:latin typeface="Kristen ITC" pitchFamily="66"/>
              </a:rPr>
              <a:t> cl.5^ di Orientamento Musicale: Sassofono, Pianoforte, Chitarra, Violino</a:t>
            </a:r>
            <a:endParaRPr lang="it-IT" sz="2000" b="1" dirty="0">
              <a:latin typeface="Kristen ITC" pitchFamily="66"/>
            </a:endParaRPr>
          </a:p>
          <a:p>
            <a:endParaRPr lang="it-IT" sz="1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000" b="1" dirty="0" smtClean="0">
                <a:solidFill>
                  <a:srgbClr val="FF0000"/>
                </a:solidFill>
                <a:latin typeface="Kristen ITC" pitchFamily="66"/>
              </a:rPr>
              <a:t>LINGUE STRANIERE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000" b="1" dirty="0">
                <a:latin typeface="Kristen ITC" panose="03050502040202030202" pitchFamily="66" charset="0"/>
              </a:rPr>
              <a:t>Progetto</a:t>
            </a:r>
            <a:r>
              <a:rPr lang="it-IT" sz="2000" b="1" dirty="0">
                <a:latin typeface="Kristen ITC" pitchFamily="66"/>
              </a:rPr>
              <a:t> cl.5^ di Orientamento </a:t>
            </a:r>
            <a:r>
              <a:rPr lang="it-IT" sz="2000" b="1" dirty="0" smtClean="0">
                <a:latin typeface="Kristen ITC" pitchFamily="66"/>
              </a:rPr>
              <a:t>Lingue Straniere: Francese, Tedesco, Spagnolo</a:t>
            </a:r>
            <a:endParaRPr lang="it-IT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000" dirty="0">
              <a:latin typeface="Kristen ITC" panose="03050502040202030202" pitchFamily="66" charset="0"/>
            </a:endParaRPr>
          </a:p>
        </p:txBody>
      </p:sp>
      <p:pic>
        <p:nvPicPr>
          <p:cNvPr id="6" name="Immagine 5" descr="Progetti sportivi - Istituto Comprensivo &quot;C. Battisti&quot; - Cogliate e Ceriano  Laghetto (MB)">
            <a:extLst>
              <a:ext uri="{FF2B5EF4-FFF2-40B4-BE49-F238E27FC236}">
                <a16:creationId xmlns:a16="http://schemas.microsoft.com/office/drawing/2014/main" id="{655CDC45-B083-D2F9-57C0-7925C89B4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206" y="1350759"/>
            <a:ext cx="1434041" cy="98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Progetto di Istituto &quot;Incontriamoci con ... la musica&quot; a.s. 2014/15 |  Istituto Comprensivo Monterotondo Via B. Buozzi 18">
            <a:extLst>
              <a:ext uri="{FF2B5EF4-FFF2-40B4-BE49-F238E27FC236}">
                <a16:creationId xmlns:a16="http://schemas.microsoft.com/office/drawing/2014/main" id="{6E2645BE-AA56-D40B-7D28-82C7EFE20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248" y="3319746"/>
            <a:ext cx="1815999" cy="98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093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… e ancora</a:t>
            </a:r>
          </a:p>
          <a:p>
            <a:r>
              <a:rPr lang="it-IT" sz="2000" b="1" dirty="0">
                <a:latin typeface="Kristen ITC" pitchFamily="66"/>
              </a:rPr>
              <a:t>Attività e progetti sui temi di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CONTINUITA’ e ORIENTAMENTO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AMBIENTE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VALORIZZAZIONE del TERRITORIO «I segnali del futuro»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PREVENZIONE e CONTRASTO dei fenomeni di bullismo e cyberbullismo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SICUREZZA STRADALE</a:t>
            </a:r>
          </a:p>
          <a:p>
            <a:r>
              <a:rPr lang="it-IT" sz="2000" b="1" dirty="0">
                <a:solidFill>
                  <a:srgbClr val="FF0000"/>
                </a:solidFill>
                <a:latin typeface="Kristen ITC" pitchFamily="66"/>
              </a:rPr>
              <a:t>… e ancora</a:t>
            </a:r>
            <a:endParaRPr lang="it-IT" sz="2000" b="1" dirty="0">
              <a:latin typeface="Kristen ITC" pitchFamily="66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Partecipazione a concorsi, gare,…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USCITE DIDATTICHE sul TERRITORIO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VISITE GUIDATE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latin typeface="Kristen ITC" pitchFamily="66"/>
              </a:rPr>
              <a:t>VIAGGI d’ISTRUZIONE</a:t>
            </a:r>
          </a:p>
          <a:p>
            <a:pPr algn="just"/>
            <a:endParaRPr lang="it-IT" sz="2000" dirty="0"/>
          </a:p>
        </p:txBody>
      </p:sp>
      <p:pic>
        <p:nvPicPr>
          <p:cNvPr id="5" name="Immagine 4" descr="Viaggio d'istruzione per le classi seconde">
            <a:extLst>
              <a:ext uri="{FF2B5EF4-FFF2-40B4-BE49-F238E27FC236}">
                <a16:creationId xmlns:a16="http://schemas.microsoft.com/office/drawing/2014/main" id="{5D85B6CF-84F2-D5E8-7143-797D1FA4F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13" y="4861367"/>
            <a:ext cx="3493116" cy="1041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Bullismo e Cyberbullismo - Stop | Ascanio Grandi">
            <a:extLst>
              <a:ext uri="{FF2B5EF4-FFF2-40B4-BE49-F238E27FC236}">
                <a16:creationId xmlns:a16="http://schemas.microsoft.com/office/drawing/2014/main" id="{A4FD4702-597C-5C5F-48A6-44BE2AAD7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844" y="3243229"/>
            <a:ext cx="2072640" cy="103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Progetto di educazione Stradale nelle scuole – IS Giovanni Falcone">
            <a:extLst>
              <a:ext uri="{FF2B5EF4-FFF2-40B4-BE49-F238E27FC236}">
                <a16:creationId xmlns:a16="http://schemas.microsoft.com/office/drawing/2014/main" id="{E325FDCF-7469-6450-D4CE-29626D1D39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544" y="1121192"/>
            <a:ext cx="1511300" cy="15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25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Kristen ITC" pitchFamily="66"/>
              </a:rPr>
              <a:t>PATTO EDUCATIVO DI CORRESPONSABILITA</a:t>
            </a:r>
            <a:r>
              <a:rPr lang="it-IT" sz="2200" b="1" dirty="0">
                <a:solidFill>
                  <a:srgbClr val="FF0000"/>
                </a:solidFill>
                <a:latin typeface="Kristen ITC" pitchFamily="66"/>
              </a:rPr>
              <a:t>’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Scuola, Famiglia e Alunni collaborano al raggiungimento del successo formativo all’interno di una 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relazione significativa, responsabile e coerente.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 Il Patto è una vera e propria alleanza, 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un’assunzione di impegni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, possibile solo se c’è </a:t>
            </a:r>
            <a:r>
              <a:rPr lang="it-IT" sz="2000" b="1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condivisione di valori</a:t>
            </a:r>
            <a:r>
              <a:rPr lang="it-IT" sz="2000" b="0" i="0" u="none" strike="noStrike" kern="1200" cap="none" spc="0" baseline="0" dirty="0">
                <a:solidFill>
                  <a:srgbClr val="000000"/>
                </a:solidFill>
                <a:uFillTx/>
                <a:latin typeface="Kristen ITC" pitchFamily="66"/>
              </a:rPr>
              <a:t>. A partire da quanto detto, Scuola, Alunno e Famiglia si impegnano a: conoscere, informarsi, partecipare, collaborare fattivamente insieme.</a:t>
            </a:r>
          </a:p>
        </p:txBody>
      </p:sp>
      <p:pic>
        <p:nvPicPr>
          <p:cNvPr id="6" name="Immagine 5" descr="Patto educativo di Corresponsabilità – Istituto Comprensivo &quot;Don Guido  Cagnola&quot; di Gazzada Schianno">
            <a:extLst>
              <a:ext uri="{FF2B5EF4-FFF2-40B4-BE49-F238E27FC236}">
                <a16:creationId xmlns:a16="http://schemas.microsoft.com/office/drawing/2014/main" id="{D33CBA44-0BCB-B2C4-E119-9CC18EEBB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787" y="3951924"/>
            <a:ext cx="4004841" cy="20840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001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4685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it-IT" sz="2800" b="1" dirty="0">
                <a:solidFill>
                  <a:srgbClr val="0000FF"/>
                </a:solidFill>
                <a:latin typeface="Kristen ITC" pitchFamily="66"/>
              </a:rPr>
              <a:t>SITO WEB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</a:pPr>
            <a:r>
              <a:rPr lang="it-IT" sz="1800" b="1" dirty="0">
                <a:latin typeface="Kristen ITC" pitchFamily="66"/>
                <a:hlinkClick r:id="rId3"/>
              </a:rPr>
              <a:t>www.icmercantinifossombrone.eduit</a:t>
            </a:r>
            <a:endParaRPr lang="it-IT" sz="1800" b="1" dirty="0">
              <a:latin typeface="Kristen ITC" pitchFamily="66"/>
            </a:endParaRP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</a:pPr>
            <a:r>
              <a:rPr lang="it-IT" sz="1800" dirty="0">
                <a:latin typeface="Kristen ITC" pitchFamily="66"/>
              </a:rPr>
              <a:t>Informazioni su attività, progetti, iniziative, circolari, calendario scolastico</a:t>
            </a:r>
          </a:p>
          <a:p>
            <a:pPr marL="285750" lvl="0" indent="-285750">
              <a:lnSpc>
                <a:spcPct val="80000"/>
              </a:lnSpc>
              <a:spcBef>
                <a:spcPts val="600"/>
              </a:spcBef>
            </a:pPr>
            <a:endParaRPr lang="it-IT" sz="1800" dirty="0">
              <a:latin typeface="Kristen ITC" pitchFamily="66"/>
            </a:endParaRPr>
          </a:p>
          <a:p>
            <a:pPr marL="0" lvl="0" indent="0" algn="ctr">
              <a:lnSpc>
                <a:spcPct val="80000"/>
              </a:lnSpc>
              <a:spcBef>
                <a:spcPts val="900"/>
              </a:spcBef>
              <a:buNone/>
            </a:pPr>
            <a:r>
              <a:rPr lang="it-IT" sz="2800" b="1" dirty="0">
                <a:solidFill>
                  <a:srgbClr val="0000FF"/>
                </a:solidFill>
                <a:latin typeface="Kristen ITC" pitchFamily="66"/>
              </a:rPr>
              <a:t>REGISTRO  ELETTRONICO</a:t>
            </a:r>
            <a:endParaRPr lang="it-IT" sz="2000" b="1" dirty="0">
              <a:solidFill>
                <a:srgbClr val="0000FF"/>
              </a:solidFill>
              <a:latin typeface="Kristen ITC" pitchFamily="66"/>
            </a:endParaRP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orario settimanale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attività svolte quotidianamente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compiti assegnati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valutazioni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note disciplinari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assenze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prenotazione dei colloqui individuali</a:t>
            </a:r>
          </a:p>
          <a:p>
            <a:pPr lvl="0" algn="just">
              <a:lnSpc>
                <a:spcPct val="80000"/>
              </a:lnSpc>
              <a:spcBef>
                <a:spcPts val="600"/>
              </a:spcBef>
            </a:pPr>
            <a:r>
              <a:rPr lang="it-IT" sz="2000" dirty="0">
                <a:latin typeface="Kristen ITC" pitchFamily="66"/>
              </a:rPr>
              <a:t>documento di valutazione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</p:txBody>
      </p:sp>
      <p:pic>
        <p:nvPicPr>
          <p:cNvPr id="5" name="Immagine 4" descr="NUOVO REGISTRO ELETTRONICO PER LE FAMIGLIE - Comunicati - Istituto  Comprensivo &quot;Augusta Bagiennorum&quot; - Bene Vagienna (CN)">
            <a:extLst>
              <a:ext uri="{FF2B5EF4-FFF2-40B4-BE49-F238E27FC236}">
                <a16:creationId xmlns:a16="http://schemas.microsoft.com/office/drawing/2014/main" id="{2EEC187E-B1CE-1461-C320-5A89703DF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64" y="3184825"/>
            <a:ext cx="3761076" cy="2672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68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469985" y="1350759"/>
            <a:ext cx="9398643" cy="3999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it-IT" sz="2400" dirty="0">
                <a:solidFill>
                  <a:srgbClr val="0000FF"/>
                </a:solidFill>
                <a:latin typeface="Kristen ITC" panose="03050502040202030202" pitchFamily="66" charset="0"/>
              </a:rPr>
              <a:t>IL PASSAGGIO </a:t>
            </a:r>
          </a:p>
          <a:p>
            <a:pPr algn="ctr">
              <a:lnSpc>
                <a:spcPct val="80000"/>
              </a:lnSpc>
              <a:spcBef>
                <a:spcPts val="900"/>
              </a:spcBef>
            </a:pPr>
            <a:r>
              <a:rPr lang="it-IT" sz="2400" dirty="0">
                <a:solidFill>
                  <a:srgbClr val="0000FF"/>
                </a:solidFill>
                <a:latin typeface="Kristen ITC" panose="03050502040202030202" pitchFamily="66" charset="0"/>
              </a:rPr>
              <a:t>DALLA SCUOLA PRIMARIA A QUELLA SECONDARIA: </a:t>
            </a:r>
          </a:p>
          <a:p>
            <a:pPr algn="ctr"/>
            <a:endParaRPr lang="it-IT" sz="2000" dirty="0">
              <a:latin typeface="Kristen ITC" panose="03050502040202030202" pitchFamily="66" charset="0"/>
            </a:endParaRPr>
          </a:p>
          <a:p>
            <a:pPr algn="ctr"/>
            <a:r>
              <a:rPr lang="it-IT" sz="2400" dirty="0">
                <a:latin typeface="Kristen ITC" panose="03050502040202030202" pitchFamily="66" charset="0"/>
              </a:rPr>
              <a:t>Avviene in due momenti :</a:t>
            </a:r>
          </a:p>
          <a:p>
            <a:pPr algn="ctr"/>
            <a:endParaRPr lang="it-IT" sz="2400" dirty="0">
              <a:latin typeface="Kristen ITC" panose="03050502040202030202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Kristen ITC" panose="03050502040202030202" pitchFamily="66" charset="0"/>
              </a:rPr>
              <a:t>Il momento amministrativo (all’atto dell’iscrizione)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dirty="0">
                <a:latin typeface="Kristen ITC" panose="03050502040202030202" pitchFamily="66" charset="0"/>
              </a:rPr>
              <a:t>Il momento pedagogico:</a:t>
            </a:r>
          </a:p>
          <a:p>
            <a:endParaRPr lang="it-IT" sz="2400" dirty="0">
              <a:latin typeface="Kristen ITC" panose="03050502040202030202" pitchFamily="66" charset="0"/>
            </a:endParaRPr>
          </a:p>
          <a:p>
            <a:r>
              <a:rPr lang="it-IT" sz="2400" dirty="0">
                <a:latin typeface="Kristen ITC" panose="03050502040202030202" pitchFamily="66" charset="0"/>
              </a:rPr>
              <a:t>                RACCORDO SCOLASTICO</a:t>
            </a:r>
          </a:p>
          <a:p>
            <a:pPr algn="ctr"/>
            <a:r>
              <a:rPr lang="it-IT" sz="2400" dirty="0">
                <a:latin typeface="Kristen ITC" panose="03050502040202030202" pitchFamily="66" charset="0"/>
              </a:rPr>
              <a:t>(Progetto Continuità)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DB087B-95ED-434E-0D0A-3C32FF346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48" y="3612516"/>
            <a:ext cx="2824480" cy="238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1731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23"/>
            <a:ext cx="12054980" cy="706772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F7509B0-125D-C19E-E387-537BF889F053}"/>
              </a:ext>
            </a:extLst>
          </p:cNvPr>
          <p:cNvSpPr txBox="1"/>
          <p:nvPr/>
        </p:nvSpPr>
        <p:spPr>
          <a:xfrm>
            <a:off x="1396678" y="1246187"/>
            <a:ext cx="9398643" cy="5451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80000"/>
              </a:lnSpc>
              <a:buNone/>
            </a:pPr>
            <a:endParaRPr lang="it-IT" sz="3600" b="1" dirty="0">
              <a:latin typeface="Kristen ITC" pitchFamily="66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it-IT" sz="3600" b="1" dirty="0">
                <a:latin typeface="Kristen ITC" pitchFamily="66"/>
              </a:rPr>
              <a:t>					 www. </a:t>
            </a:r>
            <a:r>
              <a:rPr lang="it-IT" sz="3600" b="1" dirty="0" err="1">
                <a:latin typeface="Kristen ITC" pitchFamily="66"/>
              </a:rPr>
              <a:t>istruzione.it</a:t>
            </a:r>
            <a:r>
              <a:rPr lang="it-IT" sz="3600" b="1" dirty="0">
                <a:latin typeface="Kristen ITC" pitchFamily="66"/>
              </a:rPr>
              <a:t> </a:t>
            </a:r>
          </a:p>
          <a:p>
            <a:pPr marL="0" lvl="0" indent="0">
              <a:lnSpc>
                <a:spcPct val="80000"/>
              </a:lnSpc>
              <a:buNone/>
            </a:pPr>
            <a:endParaRPr lang="it-IT" sz="3600" b="1" dirty="0">
              <a:latin typeface="Kristen ITC" pitchFamily="66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it-IT" sz="2000" dirty="0">
              <a:latin typeface="Kristen ITC" pitchFamily="66"/>
            </a:endParaRPr>
          </a:p>
          <a:p>
            <a:pPr marL="0" lvl="0" indent="0">
              <a:lnSpc>
                <a:spcPct val="80000"/>
              </a:lnSpc>
              <a:buNone/>
            </a:pPr>
            <a:r>
              <a:rPr lang="it-IT" sz="2000" dirty="0">
                <a:latin typeface="Kristen ITC" pitchFamily="66"/>
              </a:rPr>
              <a:t>sito per iscrizione alla scuola sul portale del MIUR accedendo al  servizio  </a:t>
            </a:r>
            <a:r>
              <a:rPr lang="it-IT" sz="2000" b="1" i="1" dirty="0">
                <a:latin typeface="Kristen ITC" pitchFamily="66"/>
              </a:rPr>
              <a:t>Iscrizioni on line  </a:t>
            </a:r>
            <a:r>
              <a:rPr lang="it-IT" sz="2000" dirty="0">
                <a:latin typeface="Kristen ITC" pitchFamily="66"/>
              </a:rPr>
              <a:t>utilizzando le credenziali fornite dalla registrazione</a:t>
            </a:r>
          </a:p>
          <a:p>
            <a:pPr marL="0" lvl="0" indent="0" algn="ctr">
              <a:lnSpc>
                <a:spcPct val="80000"/>
              </a:lnSpc>
              <a:spcBef>
                <a:spcPts val="700"/>
              </a:spcBef>
              <a:buNone/>
            </a:pPr>
            <a:r>
              <a:rPr lang="it-IT" sz="2400" b="1" dirty="0">
                <a:solidFill>
                  <a:srgbClr val="FF0000"/>
                </a:solidFill>
                <a:latin typeface="Kristen ITC" pitchFamily="66"/>
              </a:rPr>
              <a:t>dal 9 al 30 gennaio 2023</a:t>
            </a:r>
            <a:endParaRPr lang="it-IT" sz="1800" b="1" dirty="0">
              <a:solidFill>
                <a:srgbClr val="FF0000"/>
              </a:solidFill>
              <a:latin typeface="Kristen ITC" pitchFamily="66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latin typeface="Kristen ITC" pitchFamily="66"/>
              </a:rPr>
              <a:t>Non è prevista iscrizione d’ufficio, deve essere utilizzata la procedura di iscrizione </a:t>
            </a:r>
            <a:r>
              <a:rPr lang="it-IT" sz="2000" dirty="0" smtClean="0">
                <a:latin typeface="Kristen ITC" pitchFamily="66"/>
              </a:rPr>
              <a:t>online</a:t>
            </a:r>
            <a:endParaRPr lang="it-IT" sz="2000" dirty="0">
              <a:latin typeface="Kristen ITC" pitchFamily="66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endParaRPr lang="it-IT" sz="2000" dirty="0">
              <a:latin typeface="Kristen ITC" pitchFamily="66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latin typeface="Kristen ITC" pitchFamily="66"/>
              </a:rPr>
              <a:t>È possibile </a:t>
            </a:r>
            <a:r>
              <a:rPr lang="it-IT" sz="2000" dirty="0" smtClean="0">
                <a:latin typeface="Kristen ITC" pitchFamily="66"/>
              </a:rPr>
              <a:t>indicare, oltre </a:t>
            </a:r>
            <a:r>
              <a:rPr lang="it-IT" sz="2000" dirty="0">
                <a:latin typeface="Kristen ITC" pitchFamily="66"/>
              </a:rPr>
              <a:t>all’istituto che costituisce la prima scelta, altri due istituti</a:t>
            </a: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endParaRPr lang="it-IT" sz="2000" dirty="0">
              <a:latin typeface="Kristen ITC" pitchFamily="66"/>
            </a:endParaRPr>
          </a:p>
          <a:p>
            <a:pPr marL="342900" lvl="0" indent="-342900" algn="just"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</a:pPr>
            <a:r>
              <a:rPr lang="it-IT" sz="2000" dirty="0">
                <a:latin typeface="Kristen ITC" pitchFamily="66"/>
              </a:rPr>
              <a:t>Le scuole primarie dello stesso istituto hanno priorità rispetto  agli alunni provenienti da altri istituti</a:t>
            </a:r>
          </a:p>
          <a:p>
            <a:pPr algn="ctr"/>
            <a:endParaRPr lang="it-IT" sz="2000" dirty="0">
              <a:latin typeface="Kristen ITC" panose="03050502040202030202" pitchFamily="66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000" b="0" i="0" u="none" strike="noStrike" kern="1200" cap="none" spc="0" baseline="0" dirty="0">
              <a:solidFill>
                <a:srgbClr val="000000"/>
              </a:solidFill>
              <a:uFillTx/>
              <a:latin typeface="Kristen ITC" pitchFamily="66"/>
            </a:endParaRPr>
          </a:p>
        </p:txBody>
      </p:sp>
      <p:pic>
        <p:nvPicPr>
          <p:cNvPr id="7" name="Immagine 6" descr="Iscrizioni Online 2023/24 – Istituto Comprensivo Statale">
            <a:extLst>
              <a:ext uri="{FF2B5EF4-FFF2-40B4-BE49-F238E27FC236}">
                <a16:creationId xmlns:a16="http://schemas.microsoft.com/office/drawing/2014/main" id="{F7A09DB4-ED08-A9BF-CE09-19E15ECBF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2" y="1231437"/>
            <a:ext cx="4544787" cy="13255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86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>
            <a:extLst>
              <a:ext uri="{FF2B5EF4-FFF2-40B4-BE49-F238E27FC236}">
                <a16:creationId xmlns:a16="http://schemas.microsoft.com/office/drawing/2014/main" id="{D0EAAF6E-A156-47CB-92F9-DD4BA5AC3A24}"/>
              </a:ext>
            </a:extLst>
          </p:cNvPr>
          <p:cNvSpPr txBox="1"/>
          <p:nvPr/>
        </p:nvSpPr>
        <p:spPr>
          <a:xfrm>
            <a:off x="1952091" y="44634"/>
            <a:ext cx="8640961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dirty="0">
              <a:solidFill>
                <a:srgbClr val="000000"/>
              </a:solidFill>
              <a:latin typeface="Snap ITC" pitchFamily="8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dirty="0">
              <a:solidFill>
                <a:srgbClr val="000000"/>
              </a:solidFill>
              <a:latin typeface="Snap ITC" pitchFamily="8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E57A48B6-7DF8-49AC-B0BC-34457A84AF61}"/>
              </a:ext>
            </a:extLst>
          </p:cNvPr>
          <p:cNvSpPr txBox="1"/>
          <p:nvPr/>
        </p:nvSpPr>
        <p:spPr>
          <a:xfrm>
            <a:off x="-2124745" y="393305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09019AA3-2BE7-4BFB-896C-B10A18ED9706}"/>
              </a:ext>
            </a:extLst>
          </p:cNvPr>
          <p:cNvSpPr txBox="1"/>
          <p:nvPr/>
        </p:nvSpPr>
        <p:spPr>
          <a:xfrm>
            <a:off x="-3204862" y="4117727"/>
            <a:ext cx="7200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136733" y="44634"/>
          <a:ext cx="12055267" cy="671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Acrobat Document" r:id="rId3" imgW="8019999" imgH="5667233" progId="Acrobat.Document.DC">
                  <p:embed/>
                </p:oleObj>
              </mc:Choice>
              <mc:Fallback>
                <p:oleObj name="Acrobat Document" r:id="rId3" imgW="8019999" imgH="5667233" progId="Acrobat.Document.DC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733" y="44634"/>
                        <a:ext cx="12055267" cy="6710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2384386" y="1612014"/>
            <a:ext cx="7326774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>
              <a:latin typeface="Tempus Sans ITC" pitchFamily="82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it-IT" sz="2800" b="1" dirty="0">
                <a:solidFill>
                  <a:srgbClr val="FF0000"/>
                </a:solidFill>
                <a:latin typeface="Kristen ITC" pitchFamily="66"/>
              </a:rPr>
              <a:t>GRAZIE</a:t>
            </a:r>
            <a:r>
              <a:rPr lang="it-IT" sz="2800" b="1" dirty="0">
                <a:latin typeface="Kristen ITC" pitchFamily="66"/>
              </a:rPr>
              <a:t> per l’attenzione</a:t>
            </a:r>
          </a:p>
          <a:p>
            <a:pPr marL="0" lvl="0" indent="0">
              <a:lnSpc>
                <a:spcPct val="80000"/>
              </a:lnSpc>
              <a:buNone/>
            </a:pPr>
            <a:endParaRPr lang="it-IT" sz="2800" b="1" dirty="0">
              <a:latin typeface="Kristen ITC" pitchFamily="66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it-IT" sz="2800" b="1" dirty="0">
              <a:latin typeface="Kristen ITC" pitchFamily="66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it-IT" sz="2800" b="1" dirty="0">
                <a:latin typeface="Kristen ITC" pitchFamily="66"/>
              </a:rPr>
              <a:t>Vi aspettiamo a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118700625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3">
            <a:extLst>
              <a:ext uri="{FF2B5EF4-FFF2-40B4-BE49-F238E27FC236}">
                <a16:creationId xmlns:a16="http://schemas.microsoft.com/office/drawing/2014/main" id="{D0EAAF6E-A156-47CB-92F9-DD4BA5AC3A24}"/>
              </a:ext>
            </a:extLst>
          </p:cNvPr>
          <p:cNvSpPr txBox="1"/>
          <p:nvPr/>
        </p:nvSpPr>
        <p:spPr>
          <a:xfrm>
            <a:off x="1952091" y="44634"/>
            <a:ext cx="8640961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dirty="0">
              <a:solidFill>
                <a:srgbClr val="000000"/>
              </a:solidFill>
              <a:latin typeface="Snap ITC" pitchFamily="82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4000" dirty="0">
              <a:solidFill>
                <a:srgbClr val="000000"/>
              </a:solidFill>
              <a:latin typeface="Snap ITC" pitchFamily="82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b="1" dirty="0">
                <a:solidFill>
                  <a:srgbClr val="000000"/>
                </a:solidFill>
                <a:latin typeface="Calibri"/>
              </a:rPr>
              <a:t> </a:t>
            </a:r>
            <a:endParaRPr lang="it-IT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E57A48B6-7DF8-49AC-B0BC-34457A84AF61}"/>
              </a:ext>
            </a:extLst>
          </p:cNvPr>
          <p:cNvSpPr txBox="1"/>
          <p:nvPr/>
        </p:nvSpPr>
        <p:spPr>
          <a:xfrm>
            <a:off x="-2124745" y="3933054"/>
            <a:ext cx="184727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asellaDiTesto 2">
            <a:extLst>
              <a:ext uri="{FF2B5EF4-FFF2-40B4-BE49-F238E27FC236}">
                <a16:creationId xmlns:a16="http://schemas.microsoft.com/office/drawing/2014/main" id="{09019AA3-2BE7-4BFB-896C-B10A18ED9706}"/>
              </a:ext>
            </a:extLst>
          </p:cNvPr>
          <p:cNvSpPr txBox="1"/>
          <p:nvPr/>
        </p:nvSpPr>
        <p:spPr>
          <a:xfrm>
            <a:off x="-3204862" y="4117727"/>
            <a:ext cx="7200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52954"/>
              </p:ext>
            </p:extLst>
          </p:nvPr>
        </p:nvGraphicFramePr>
        <p:xfrm>
          <a:off x="136733" y="44634"/>
          <a:ext cx="12055267" cy="6710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Acrobat Document" r:id="rId3" imgW="8019999" imgH="5667233" progId="Acrobat.Document.DC">
                  <p:embed/>
                </p:oleObj>
              </mc:Choice>
              <mc:Fallback>
                <p:oleObj name="Acrobat Document" r:id="rId3" imgW="8019999" imgH="5667233" progId="Acrobat.Document.DC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733" y="44634"/>
                        <a:ext cx="12055267" cy="6710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2281805" y="949284"/>
            <a:ext cx="76339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b="1" dirty="0">
              <a:latin typeface="Tempus Sans ITC" pitchFamily="82"/>
            </a:endParaRPr>
          </a:p>
          <a:p>
            <a:pPr algn="ctr"/>
            <a:r>
              <a:rPr lang="it-IT" sz="2800" b="1" dirty="0">
                <a:latin typeface="Tempus Sans ITC" pitchFamily="82"/>
              </a:rPr>
              <a:t>La Scuola </a:t>
            </a:r>
            <a:r>
              <a:rPr lang="it-IT" sz="2800" b="1" dirty="0" smtClean="0">
                <a:latin typeface="Tempus Sans ITC" pitchFamily="82"/>
              </a:rPr>
              <a:t>Primaria è costituita </a:t>
            </a:r>
            <a:r>
              <a:rPr lang="it-IT" sz="2800" b="1" dirty="0">
                <a:latin typeface="Tempus Sans ITC" pitchFamily="82"/>
              </a:rPr>
              <a:t>da </a:t>
            </a:r>
            <a:r>
              <a:rPr lang="it-IT" sz="2800" b="1" dirty="0" smtClean="0">
                <a:latin typeface="Tempus Sans ITC" pitchFamily="82"/>
              </a:rPr>
              <a:t>quattro </a:t>
            </a:r>
            <a:r>
              <a:rPr lang="it-IT" sz="2800" b="1" dirty="0">
                <a:latin typeface="Tempus Sans ITC" pitchFamily="82"/>
              </a:rPr>
              <a:t>plessi:</a:t>
            </a:r>
          </a:p>
          <a:p>
            <a:endParaRPr lang="it-IT" sz="2400" b="1" dirty="0">
              <a:latin typeface="Tempus Sans ITC" pitchFamily="82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chemeClr val="bg1"/>
                </a:solidFill>
                <a:latin typeface="Tempus Sans ITC" pitchFamily="82"/>
              </a:rPr>
              <a:t>FOSSOMBRONE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3600" b="1" dirty="0" smtClean="0">
                <a:solidFill>
                  <a:schemeClr val="bg1"/>
                </a:solidFill>
                <a:latin typeface="Tempus Sans ITC" pitchFamily="82"/>
              </a:rPr>
              <a:t>SANT’IPPOLITO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3600" b="1" dirty="0" smtClean="0">
                <a:solidFill>
                  <a:schemeClr val="bg1"/>
                </a:solidFill>
                <a:latin typeface="Tempus Sans ITC" pitchFamily="82"/>
              </a:rPr>
              <a:t>CALMAZZO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3600" b="1" dirty="0" smtClean="0">
                <a:solidFill>
                  <a:schemeClr val="bg1"/>
                </a:solidFill>
                <a:latin typeface="Tempus Sans ITC" pitchFamily="82"/>
              </a:rPr>
              <a:t>ISOLA DI FANO</a:t>
            </a:r>
            <a:endParaRPr lang="it-I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781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5498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75795" y="1506022"/>
            <a:ext cx="911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b="1" dirty="0">
              <a:solidFill>
                <a:schemeClr val="bg1"/>
              </a:solidFill>
              <a:latin typeface="Kristen ITC" pitchFamily="66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7606" y="1228300"/>
            <a:ext cx="9544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LA NOSTRA SCUOLA </a:t>
            </a:r>
            <a:r>
              <a:rPr lang="it-IT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PRIMARIA</a:t>
            </a:r>
            <a:endParaRPr lang="it-IT" sz="24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/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OGGI E’ COSTITUITA DA </a:t>
            </a:r>
          </a:p>
          <a:p>
            <a:pPr algn="ctr"/>
            <a:r>
              <a:rPr lang="it-IT" sz="40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28 </a:t>
            </a:r>
            <a:r>
              <a:rPr lang="it-IT" sz="4000" dirty="0">
                <a:solidFill>
                  <a:srgbClr val="FF0000"/>
                </a:solidFill>
                <a:latin typeface="Kristen ITC" panose="03050502040202030202" pitchFamily="66" charset="0"/>
              </a:rPr>
              <a:t>CLASSI</a:t>
            </a:r>
          </a:p>
          <a:p>
            <a:pPr algn="ctr"/>
            <a:r>
              <a:rPr lang="it-IT" dirty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it-IT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r>
              <a:rPr lang="it-IT" dirty="0">
                <a:solidFill>
                  <a:schemeClr val="bg1"/>
                </a:solidFill>
                <a:latin typeface="Kristen ITC" panose="03050502040202030202" pitchFamily="66" charset="0"/>
              </a:rPr>
              <a:t/>
            </a:r>
            <a:br>
              <a:rPr lang="it-IT" dirty="0">
                <a:solidFill>
                  <a:schemeClr val="bg1"/>
                </a:solidFill>
                <a:latin typeface="Kristen ITC" panose="03050502040202030202" pitchFamily="66" charset="0"/>
              </a:rPr>
            </a:b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7" name="Immagine 6" descr="CONSULTIAMOCI: Benvenuti alunni di prima media!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17406"/>
            <a:ext cx="4713615" cy="27150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tangolo 7"/>
          <p:cNvSpPr/>
          <p:nvPr/>
        </p:nvSpPr>
        <p:spPr>
          <a:xfrm>
            <a:off x="636711" y="3006715"/>
            <a:ext cx="6096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5</a:t>
            </a:r>
            <a:r>
              <a:rPr lang="it-IT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PRIME</a:t>
            </a:r>
          </a:p>
          <a:p>
            <a:pPr marL="342900" indent="-342900"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6 SECONDE</a:t>
            </a:r>
            <a:endParaRPr lang="it-IT" sz="24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marL="342900" indent="-342900"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6</a:t>
            </a:r>
            <a:r>
              <a:rPr lang="it-IT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 TERZE</a:t>
            </a:r>
          </a:p>
          <a:p>
            <a:pPr marL="342900" indent="-342900"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  <a:latin typeface="Kristen ITC" panose="03050502040202030202" pitchFamily="66" charset="0"/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5 QUARTE</a:t>
            </a:r>
          </a:p>
          <a:p>
            <a:pPr marL="342900" indent="-342900" algn="ctr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dirty="0">
                <a:solidFill>
                  <a:prstClr val="white"/>
                </a:solidFill>
                <a:latin typeface="Kristen ITC" panose="03050502040202030202" pitchFamily="66" charset="0"/>
              </a:rPr>
              <a:t>6</a:t>
            </a:r>
            <a:r>
              <a:rPr lang="it-IT" sz="2400" dirty="0" smtClean="0">
                <a:solidFill>
                  <a:prstClr val="white"/>
                </a:solidFill>
                <a:latin typeface="Kristen ITC" panose="03050502040202030202" pitchFamily="66" charset="0"/>
              </a:rPr>
              <a:t> QUINTE</a:t>
            </a:r>
            <a:r>
              <a:rPr lang="it-IT" sz="2400" dirty="0">
                <a:solidFill>
                  <a:prstClr val="white"/>
                </a:solidFill>
                <a:latin typeface="Kristen ITC" panose="03050502040202030202" pitchFamily="66" charset="0"/>
              </a:rPr>
              <a:t/>
            </a:r>
            <a:br>
              <a:rPr lang="it-IT" sz="2400" dirty="0">
                <a:solidFill>
                  <a:prstClr val="white"/>
                </a:solidFill>
                <a:latin typeface="Kristen ITC" panose="03050502040202030202" pitchFamily="66" charset="0"/>
              </a:rPr>
            </a:br>
            <a:r>
              <a:rPr lang="it-IT" sz="40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389</a:t>
            </a:r>
            <a:r>
              <a:rPr lang="it-IT" sz="4000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 </a:t>
            </a:r>
            <a:r>
              <a:rPr lang="it-IT" sz="4000" dirty="0">
                <a:solidFill>
                  <a:srgbClr val="FF0000"/>
                </a:solidFill>
                <a:latin typeface="Kristen ITC" panose="03050502040202030202" pitchFamily="66" charset="0"/>
              </a:rPr>
              <a:t>STUDENTI</a:t>
            </a:r>
            <a: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  <a:t/>
            </a:r>
            <a:b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2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" y="22098"/>
            <a:ext cx="1205498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75795" y="1506022"/>
            <a:ext cx="911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b="1" dirty="0">
              <a:solidFill>
                <a:schemeClr val="bg1"/>
              </a:solidFill>
              <a:latin typeface="Kristen ITC" pitchFamily="66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7606" y="1228300"/>
            <a:ext cx="9544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Kristen ITC" panose="03050502040202030202" pitchFamily="66" charset="0"/>
              </a:rPr>
              <a:t>RISORSE PROFESSIONALI</a:t>
            </a:r>
          </a:p>
          <a:p>
            <a:endParaRPr lang="it-IT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Kristen ITC" panose="03050502040202030202" pitchFamily="66" charset="0"/>
              </a:rPr>
              <a:t>Dirigente scolastico</a:t>
            </a:r>
          </a:p>
          <a:p>
            <a:endParaRPr lang="it-IT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Kristen ITC" panose="03050502040202030202" pitchFamily="66" charset="0"/>
              </a:rPr>
              <a:t>Direttore dei SS.GG.AA.</a:t>
            </a:r>
          </a:p>
          <a:p>
            <a:endParaRPr lang="it-IT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Kristen ITC" panose="03050502040202030202" pitchFamily="66" charset="0"/>
              </a:rPr>
              <a:t>n. 7 Assistenti Amministrativi</a:t>
            </a:r>
          </a:p>
          <a:p>
            <a:endParaRPr lang="it-IT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r>
              <a:rPr lang="it-IT" sz="2800" b="1" dirty="0">
                <a:solidFill>
                  <a:schemeClr val="bg1"/>
                </a:solidFill>
                <a:latin typeface="Kristen ITC" panose="03050502040202030202" pitchFamily="66" charset="0"/>
              </a:rPr>
              <a:t>n. 27 Collaboratori scolastici</a:t>
            </a:r>
          </a:p>
          <a:p>
            <a:endParaRPr lang="it-IT" sz="28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/>
            <a:endParaRPr lang="it-IT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38752" y="321740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  <a:t/>
            </a:r>
            <a:b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2" name="Immagine 11" descr="AT Personale scuol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81" y="1733051"/>
            <a:ext cx="4076237" cy="3444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690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" y="22098"/>
            <a:ext cx="1205498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375795" y="1506022"/>
            <a:ext cx="911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1400" b="1" dirty="0">
              <a:solidFill>
                <a:schemeClr val="bg1"/>
              </a:solidFill>
              <a:latin typeface="Kristen ITC" pitchFamily="66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7606" y="1228300"/>
            <a:ext cx="9544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rgbClr val="FF0000"/>
                </a:solidFill>
                <a:latin typeface="Kristen ITC" panose="03050502040202030202" pitchFamily="66" charset="0"/>
              </a:rPr>
              <a:t>DOCENTI</a:t>
            </a:r>
            <a:endParaRPr lang="it-IT" sz="4400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838752" y="321740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  <a:t/>
            </a:r>
            <a:br>
              <a:rPr lang="it-IT" sz="2000" dirty="0">
                <a:solidFill>
                  <a:srgbClr val="FF0000"/>
                </a:solidFill>
                <a:latin typeface="Kristen ITC" panose="03050502040202030202" pitchFamily="66" charset="0"/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" name="Immagin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6" y="2471086"/>
            <a:ext cx="4012442" cy="3615422"/>
          </a:xfrm>
          <a:prstGeom prst="rect">
            <a:avLst/>
          </a:prstGeom>
          <a:noFill/>
        </p:spPr>
      </p:pic>
      <p:pic>
        <p:nvPicPr>
          <p:cNvPr id="11" name="Picture 982"/>
          <p:cNvPicPr/>
          <p:nvPr/>
        </p:nvPicPr>
        <p:blipFill>
          <a:blip r:embed="rId4"/>
          <a:stretch>
            <a:fillRect/>
          </a:stretch>
        </p:blipFill>
        <p:spPr>
          <a:xfrm>
            <a:off x="7228652" y="2471086"/>
            <a:ext cx="3803572" cy="3615422"/>
          </a:xfrm>
          <a:prstGeom prst="rect">
            <a:avLst/>
          </a:prstGeom>
        </p:spPr>
      </p:pic>
      <p:pic>
        <p:nvPicPr>
          <p:cNvPr id="7" name="Immagine 6" descr="Docenti - ICS Carducci">
            <a:extLst>
              <a:ext uri="{FF2B5EF4-FFF2-40B4-BE49-F238E27FC236}">
                <a16:creationId xmlns:a16="http://schemas.microsoft.com/office/drawing/2014/main" id="{25621A21-239B-27D4-F39D-BE17E2A500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00" y="1948736"/>
            <a:ext cx="1511300" cy="1511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223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35185" y="1506022"/>
            <a:ext cx="52847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solidFill>
                  <a:schemeClr val="bg1"/>
                </a:solidFill>
                <a:latin typeface="Kristen ITC" pitchFamily="66"/>
              </a:rPr>
              <a:t>MISSION</a:t>
            </a:r>
          </a:p>
          <a:p>
            <a:pPr lvl="0"/>
            <a:endParaRPr lang="it-IT" sz="2000" b="1" dirty="0">
              <a:latin typeface="Kristen ITC" pitchFamily="66"/>
            </a:endParaRPr>
          </a:p>
          <a:p>
            <a:pPr lvl="0"/>
            <a:r>
              <a:rPr lang="it-IT" sz="2000" b="1" dirty="0">
                <a:latin typeface="Kristen ITC" pitchFamily="66"/>
              </a:rPr>
              <a:t>Successo formativo dell’alunno</a:t>
            </a:r>
          </a:p>
          <a:p>
            <a:pPr lvl="0"/>
            <a:r>
              <a:rPr lang="it-IT" sz="2000" b="1" dirty="0">
                <a:latin typeface="Kristen ITC" pitchFamily="66"/>
              </a:rPr>
              <a:t>Favorire lo star bene a scuola</a:t>
            </a:r>
          </a:p>
          <a:p>
            <a:pPr lvl="0"/>
            <a:r>
              <a:rPr lang="it-IT" sz="2000" b="1" dirty="0">
                <a:latin typeface="Kristen ITC" pitchFamily="66"/>
              </a:rPr>
              <a:t>Valorizzare le potenzialità di ciascuno</a:t>
            </a:r>
          </a:p>
          <a:p>
            <a:pPr lvl="0"/>
            <a:r>
              <a:rPr lang="it-IT" sz="2000" b="1" dirty="0">
                <a:latin typeface="Kristen ITC" pitchFamily="66"/>
              </a:rPr>
              <a:t>Promuovere la convivenza civile</a:t>
            </a:r>
          </a:p>
          <a:p>
            <a:pPr lvl="0"/>
            <a:r>
              <a:rPr lang="it-IT" sz="2000" b="1" dirty="0">
                <a:latin typeface="Kristen ITC" pitchFamily="66"/>
              </a:rPr>
              <a:t>Dialogare con le famiglie</a:t>
            </a:r>
          </a:p>
          <a:p>
            <a:pPr lvl="0"/>
            <a:r>
              <a:rPr lang="it-IT" sz="2000" b="1" dirty="0">
                <a:latin typeface="Kristen ITC" pitchFamily="66"/>
              </a:rPr>
              <a:t>Favorire l’educazione alla legalità</a:t>
            </a:r>
          </a:p>
          <a:p>
            <a:pPr lvl="0"/>
            <a:r>
              <a:rPr lang="it-IT" sz="2000" b="1" dirty="0">
                <a:latin typeface="Kristen ITC" pitchFamily="66"/>
              </a:rPr>
              <a:t>Interagire col territorio</a:t>
            </a: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8" name="Immagine 7" descr="Mission – IC Attigliano-Guarde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147" y="4230807"/>
            <a:ext cx="4903527" cy="166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La nostra mission – Istituto Comprensivo Paride del Pozz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1561917"/>
            <a:ext cx="3298778" cy="2388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89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24"/>
          </a:xfrm>
          <a:prstGeom prst="rect">
            <a:avLst/>
          </a:prstGeom>
        </p:spPr>
      </p:pic>
      <p:pic>
        <p:nvPicPr>
          <p:cNvPr id="10" name="Immagine 9" descr="Simulazioni Prove Invalsi Istituto Comprensivo Camaio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51" y="3572762"/>
            <a:ext cx="3229905" cy="20612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tangolo 4"/>
          <p:cNvSpPr/>
          <p:nvPr/>
        </p:nvSpPr>
        <p:spPr>
          <a:xfrm>
            <a:off x="1535185" y="1506022"/>
            <a:ext cx="9560445" cy="372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Kristen ITC" pitchFamily="66"/>
              </a:rPr>
              <a:t>Le PRIORITA’ della SCUOLA</a:t>
            </a:r>
          </a:p>
          <a:p>
            <a:pPr algn="ctr"/>
            <a:endParaRPr lang="it-IT" sz="2400" b="1" dirty="0">
              <a:solidFill>
                <a:schemeClr val="bg1"/>
              </a:solidFill>
              <a:latin typeface="Kristen ITC" pitchFamily="66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Risultati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nelle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standardizzate nazionali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2. Competenze chiave europee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srgbClr val="5A5A5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latin typeface="Kristen ITC" pitchFamily="66"/>
            </a:endParaRPr>
          </a:p>
          <a:p>
            <a:pPr lvl="0"/>
            <a:endParaRPr lang="it-IT" sz="2000" b="1" dirty="0">
              <a:latin typeface="Kristen ITC" pitchFamily="66"/>
            </a:endParaRPr>
          </a:p>
        </p:txBody>
      </p:sp>
      <p:pic>
        <p:nvPicPr>
          <p:cNvPr id="11" name="Immagine 10" descr="Apprendere, che emozione!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873" y="3572762"/>
            <a:ext cx="2986799" cy="2459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943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506978" y="1188411"/>
            <a:ext cx="9560445" cy="6870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Risultati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nelle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prove</a:t>
            </a:r>
            <a:r>
              <a:rPr lang="it-IT" sz="3600" b="1" spc="6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36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standardizzate nazionali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solidFill>
                  <a:schemeClr val="bg1"/>
                </a:solidFill>
              </a:rPr>
              <a:t>Sviluppo delle competenze chiave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SzPct val="91000"/>
              <a:buFont typeface="Symbol" panose="05050102010706020507" pitchFamily="18" charset="2"/>
              <a:buChar char="Þ"/>
            </a:pPr>
            <a:r>
              <a:rPr lang="it-IT" sz="2000" b="1" dirty="0">
                <a:solidFill>
                  <a:srgbClr val="FF0000"/>
                </a:solidFill>
              </a:rPr>
              <a:t>ITALIANO</a:t>
            </a:r>
            <a:r>
              <a:rPr lang="it-IT" sz="2000" dirty="0">
                <a:solidFill>
                  <a:schemeClr val="bg1"/>
                </a:solidFill>
              </a:rPr>
              <a:t>: comprendere un testo autentico, letterario o meno e riflettere sul testo, valutarlo, comprenderne l'organizzazione logica e le connessioni interne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SzPct val="91000"/>
              <a:buFont typeface="Symbol" panose="05050102010706020507" pitchFamily="18" charset="2"/>
              <a:buChar char="Þ"/>
            </a:pPr>
            <a:r>
              <a:rPr lang="it-IT" sz="2000" b="1" dirty="0">
                <a:solidFill>
                  <a:srgbClr val="FF0000"/>
                </a:solidFill>
              </a:rPr>
              <a:t>MATEMATICA</a:t>
            </a:r>
            <a:r>
              <a:rPr lang="it-IT" sz="2000" dirty="0">
                <a:solidFill>
                  <a:schemeClr val="bg1"/>
                </a:solidFill>
              </a:rPr>
              <a:t>: capacità di risolvere problemi, di argomentare e utilizzare la logica deduttiva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SzPct val="91000"/>
              <a:buFont typeface="Symbol" panose="05050102010706020507" pitchFamily="18" charset="2"/>
              <a:buChar char="Þ"/>
            </a:pPr>
            <a:r>
              <a:rPr lang="it-IT" sz="2000" b="1" dirty="0">
                <a:solidFill>
                  <a:srgbClr val="FF0000"/>
                </a:solidFill>
              </a:rPr>
              <a:t>INGLESE</a:t>
            </a:r>
            <a:r>
              <a:rPr lang="it-IT" sz="2000" dirty="0">
                <a:solidFill>
                  <a:schemeClr val="bg1"/>
                </a:solidFill>
              </a:rPr>
              <a:t>: capacità di capire gli altri nella vita reale.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srgbClr val="5A5A5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latin typeface="Kristen ITC" pitchFamily="66"/>
            </a:endParaRPr>
          </a:p>
          <a:p>
            <a:pPr lvl="0"/>
            <a:endParaRPr lang="it-IT" sz="2000" b="1" dirty="0">
              <a:latin typeface="Kristen ITC" pitchFamily="66"/>
            </a:endParaRPr>
          </a:p>
        </p:txBody>
      </p:sp>
      <p:pic>
        <p:nvPicPr>
          <p:cNvPr id="9" name="Immagine 8" descr="CLIL di matematica alla scuola primaria: esemp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73" y="4230806"/>
            <a:ext cx="2291649" cy="143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Come nasce un idioma: le origini della lingua italiana - Blog federica.e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56" y="4623710"/>
            <a:ext cx="2156345" cy="1132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 descr="Lingua Inglese - Circolo Agorà Pis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675" y="4737502"/>
            <a:ext cx="3301584" cy="1132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970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677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42587" y="1027906"/>
            <a:ext cx="9560445" cy="842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Competenze chiave europee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solidFill>
                  <a:schemeClr val="bg1"/>
                </a:solidFill>
              </a:rPr>
              <a:t>Sviluppo delle competenze sociali e civiche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Favorire il senso di appartenenza alla comunità scolastica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Favorire il senso di collaborazione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Favorire la responsabilità individuale e collettiva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0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Favorire lo sviluppo di una socialità positiva e di un’identità personale sicura e propositiva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it-IT" sz="2000" dirty="0"/>
              <a:t>Potenziare la capacità di contribuire individualmente e in gruppo al benessere comune.</a:t>
            </a:r>
          </a:p>
          <a:p>
            <a:endParaRPr lang="it-IT" dirty="0"/>
          </a:p>
          <a:p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b="1" dirty="0">
              <a:solidFill>
                <a:srgbClr val="5A5A5A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it-IT" sz="2400" b="1" dirty="0">
              <a:solidFill>
                <a:schemeClr val="bg1"/>
              </a:solidFill>
              <a:latin typeface="Kristen ITC" pitchFamily="66"/>
            </a:endParaRPr>
          </a:p>
          <a:p>
            <a:pPr lvl="0"/>
            <a:endParaRPr lang="it-IT" sz="2000" b="1" dirty="0">
              <a:latin typeface="Kristen ITC" pitchFamily="66"/>
            </a:endParaRPr>
          </a:p>
        </p:txBody>
      </p:sp>
      <p:pic>
        <p:nvPicPr>
          <p:cNvPr id="8" name="Immagine 7" descr="INDICAZIONI NAZIONALI E NUOVI SCENARI”: RILANCIARE LE INDICAZIONI">
            <a:extLst>
              <a:ext uri="{FF2B5EF4-FFF2-40B4-BE49-F238E27FC236}">
                <a16:creationId xmlns:a16="http://schemas.microsoft.com/office/drawing/2014/main" id="{64D91CA6-EEE9-2034-610D-31F03070E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57" y="2371884"/>
            <a:ext cx="2774456" cy="1847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10235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612</Words>
  <Application>Microsoft Office PowerPoint</Application>
  <PresentationFormat>Widescreen</PresentationFormat>
  <Paragraphs>179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Kristen ITC</vt:lpstr>
      <vt:lpstr>Snap ITC</vt:lpstr>
      <vt:lpstr>Symbol</vt:lpstr>
      <vt:lpstr>Tempus Sans ITC</vt:lpstr>
      <vt:lpstr>Times New Roman</vt:lpstr>
      <vt:lpstr>Wingdings</vt:lpstr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5</dc:creator>
  <cp:lastModifiedBy>Segreteria 5</cp:lastModifiedBy>
  <cp:revision>70</cp:revision>
  <dcterms:created xsi:type="dcterms:W3CDTF">2023-01-13T16:27:46Z</dcterms:created>
  <dcterms:modified xsi:type="dcterms:W3CDTF">2023-01-16T16:53:45Z</dcterms:modified>
</cp:coreProperties>
</file>