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9" r:id="rId5"/>
    <p:sldId id="263" r:id="rId6"/>
    <p:sldId id="262" r:id="rId7"/>
    <p:sldId id="261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215F-847D-40B8-84AE-954CC07F9BD6}" type="datetimeFigureOut">
              <a:rPr lang="it-IT" smtClean="0"/>
              <a:pPr/>
              <a:t>21/03/2020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5FB0-6D34-4751-8114-07AE2BF1E4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2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215F-847D-40B8-84AE-954CC07F9BD6}" type="datetimeFigureOut">
              <a:rPr lang="it-IT" smtClean="0"/>
              <a:pPr/>
              <a:t>21/03/2020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5FB0-6D34-4751-8114-07AE2BF1E4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2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215F-847D-40B8-84AE-954CC07F9BD6}" type="datetimeFigureOut">
              <a:rPr lang="it-IT" smtClean="0"/>
              <a:pPr/>
              <a:t>21/03/2020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5FB0-6D34-4751-8114-07AE2BF1E4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215F-847D-40B8-84AE-954CC07F9BD6}" type="datetimeFigureOut">
              <a:rPr lang="it-IT" smtClean="0"/>
              <a:pPr/>
              <a:t>21/03/2020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5FB0-6D34-4751-8114-07AE2BF1E4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215F-847D-40B8-84AE-954CC07F9BD6}" type="datetimeFigureOut">
              <a:rPr lang="it-IT" smtClean="0"/>
              <a:pPr/>
              <a:t>21/03/2020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5FB0-6D34-4751-8114-07AE2BF1E4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215F-847D-40B8-84AE-954CC07F9BD6}" type="datetimeFigureOut">
              <a:rPr lang="it-IT" smtClean="0"/>
              <a:pPr/>
              <a:t>21/03/2020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5FB0-6D34-4751-8114-07AE2BF1E4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215F-847D-40B8-84AE-954CC07F9BD6}" type="datetimeFigureOut">
              <a:rPr lang="it-IT" smtClean="0"/>
              <a:pPr/>
              <a:t>21/03/2020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5FB0-6D34-4751-8114-07AE2BF1E4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215F-847D-40B8-84AE-954CC07F9BD6}" type="datetimeFigureOut">
              <a:rPr lang="it-IT" smtClean="0"/>
              <a:pPr/>
              <a:t>21/03/2020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5FB0-6D34-4751-8114-07AE2BF1E4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2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215F-847D-40B8-84AE-954CC07F9BD6}" type="datetimeFigureOut">
              <a:rPr lang="it-IT" smtClean="0"/>
              <a:pPr/>
              <a:t>21/03/2020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5FB0-6D34-4751-8114-07AE2BF1E4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2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215F-847D-40B8-84AE-954CC07F9BD6}" type="datetimeFigureOut">
              <a:rPr lang="it-IT" smtClean="0"/>
              <a:pPr/>
              <a:t>21/03/2020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5FB0-6D34-4751-8114-07AE2BF1E4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2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215F-847D-40B8-84AE-954CC07F9BD6}" type="datetimeFigureOut">
              <a:rPr lang="it-IT" smtClean="0"/>
              <a:pPr/>
              <a:t>21/03/2020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5FB0-6D34-4751-8114-07AE2BF1E4C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2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1215F-847D-40B8-84AE-954CC07F9BD6}" type="datetimeFigureOut">
              <a:rPr lang="it-IT" smtClean="0"/>
              <a:pPr/>
              <a:t>21/03/2020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05FB0-6D34-4751-8114-07AE2BF1E4C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2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emplice-sfondo-pastello-viola-rosa-gradiente-per-il-design-estivo_1962-2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8715436" cy="6357982"/>
          </a:xfrm>
          <a:prstGeom prst="rect">
            <a:avLst/>
          </a:prstGeom>
        </p:spPr>
      </p:pic>
      <p:pic>
        <p:nvPicPr>
          <p:cNvPr id="3" name="Immagine 2" descr="74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1357298"/>
            <a:ext cx="5043874" cy="4054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asellaDiTesto 3"/>
          <p:cNvSpPr txBox="1"/>
          <p:nvPr/>
        </p:nvSpPr>
        <p:spPr>
          <a:xfrm>
            <a:off x="2643174" y="500042"/>
            <a:ext cx="39290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 smtClean="0">
                <a:latin typeface="Batang" pitchFamily="18" charset="-127"/>
                <a:ea typeface="Batang" pitchFamily="18" charset="-127"/>
              </a:rPr>
              <a:t>IN  ATTESA...</a:t>
            </a:r>
            <a:endParaRPr lang="it-IT" sz="30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285984" y="5715016"/>
            <a:ext cx="4643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 smtClean="0">
                <a:latin typeface="Batang" pitchFamily="18" charset="-127"/>
                <a:ea typeface="Batang" pitchFamily="18" charset="-127"/>
              </a:rPr>
              <a:t>DELLA  PASQUA !</a:t>
            </a:r>
            <a:endParaRPr lang="it-IT" sz="30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50"/>
                            </p:stCondLst>
                            <p:childTnLst>
                              <p:par>
                                <p:cTn id="2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emplice-sfondo-pastello-viola-rosa-gradiente-per-il-design-estivo_1962-2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8715436" cy="635798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85786" y="571480"/>
            <a:ext cx="75009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 smtClean="0">
                <a:latin typeface="Batang" pitchFamily="18" charset="-127"/>
                <a:ea typeface="Batang" pitchFamily="18" charset="-127"/>
              </a:rPr>
              <a:t>Il periodo in cui i Cristiani si preparano alla Pasqua si chiama </a:t>
            </a:r>
            <a:r>
              <a:rPr lang="it-IT" sz="2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“Quaresima”: </a:t>
            </a:r>
            <a:r>
              <a:rPr lang="it-IT" sz="2200" dirty="0" smtClean="0">
                <a:latin typeface="Batang" pitchFamily="18" charset="-127"/>
                <a:ea typeface="Batang" pitchFamily="18" charset="-127"/>
              </a:rPr>
              <a:t>quaranta giorni di riflessione sugli insegnamenti di Gesù, in cui ci si impegna a compiere delle buone azioni verso chi ha più bisogno.</a:t>
            </a:r>
          </a:p>
        </p:txBody>
      </p:sp>
      <p:pic>
        <p:nvPicPr>
          <p:cNvPr id="8" name="Immagine 7" descr="Carità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2285992"/>
            <a:ext cx="7126068" cy="4022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16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emplice-sfondo-pastello-viola-rosa-gradiente-per-il-design-estivo_1962-2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8715436" cy="635798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85786" y="571480"/>
            <a:ext cx="75009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 smtClean="0">
                <a:latin typeface="Batang" pitchFamily="18" charset="-127"/>
                <a:ea typeface="Batang" pitchFamily="18" charset="-127"/>
              </a:rPr>
              <a:t>La Quaresima inizia il </a:t>
            </a:r>
            <a:r>
              <a:rPr lang="it-IT" sz="2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“Mercoledì delle Ceneri”</a:t>
            </a:r>
            <a:r>
              <a:rPr lang="it-IT" sz="2200" dirty="0" smtClean="0">
                <a:latin typeface="Batang" pitchFamily="18" charset="-127"/>
                <a:ea typeface="Batang" pitchFamily="18" charset="-127"/>
              </a:rPr>
              <a:t>,</a:t>
            </a:r>
            <a:r>
              <a:rPr lang="it-IT" sz="2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it-IT" sz="2200" dirty="0" smtClean="0">
                <a:latin typeface="Batang" pitchFamily="18" charset="-127"/>
                <a:ea typeface="Batang" pitchFamily="18" charset="-127"/>
              </a:rPr>
              <a:t>il giorno dopo il martedì “grasso”.</a:t>
            </a:r>
          </a:p>
          <a:p>
            <a:pPr algn="just"/>
            <a:r>
              <a:rPr lang="it-IT" sz="2200" dirty="0" smtClean="0">
                <a:latin typeface="Batang" pitchFamily="18" charset="-127"/>
                <a:ea typeface="Batang" pitchFamily="18" charset="-127"/>
              </a:rPr>
              <a:t>In questo giorno, durante la Messa, si svolge il </a:t>
            </a:r>
            <a:r>
              <a:rPr lang="it-IT" sz="2200" b="1" dirty="0" smtClean="0">
                <a:latin typeface="Batang" pitchFamily="18" charset="-127"/>
                <a:ea typeface="Batang" pitchFamily="18" charset="-127"/>
              </a:rPr>
              <a:t>“rito delle Ceneri”: </a:t>
            </a:r>
            <a:r>
              <a:rPr lang="it-IT" sz="2200" dirty="0" smtClean="0">
                <a:latin typeface="Batang" pitchFamily="18" charset="-127"/>
                <a:ea typeface="Batang" pitchFamily="18" charset="-127"/>
              </a:rPr>
              <a:t>il Sacerdote sparge sulla testa delle persone la cenere, che è segno di conversione, dicendo le seguenti parole:</a:t>
            </a:r>
          </a:p>
        </p:txBody>
      </p:sp>
      <p:pic>
        <p:nvPicPr>
          <p:cNvPr id="6" name="Immagine 5" descr="ceneri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3143248"/>
            <a:ext cx="4071966" cy="3347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umetto 3 6"/>
          <p:cNvSpPr/>
          <p:nvPr/>
        </p:nvSpPr>
        <p:spPr>
          <a:xfrm>
            <a:off x="428596" y="3143248"/>
            <a:ext cx="3286148" cy="2714644"/>
          </a:xfrm>
          <a:prstGeom prst="wedgeEllipseCallout">
            <a:avLst>
              <a:gd name="adj1" fmla="val 79816"/>
              <a:gd name="adj2" fmla="val -38702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CONVERTITI E CREDI AL VANGELO !</a:t>
            </a:r>
            <a:endParaRPr lang="it-IT" sz="3800" dirty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4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4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4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emplice-sfondo-pastello-viola-rosa-gradiente-per-il-design-estivo_1962-2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8715436" cy="635798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85786" y="571480"/>
            <a:ext cx="75009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latin typeface="Batang" pitchFamily="18" charset="-127"/>
                <a:ea typeface="Batang" pitchFamily="18" charset="-127"/>
              </a:rPr>
              <a:t>Le Ceneri sono ricavate dai </a:t>
            </a:r>
            <a:r>
              <a:rPr lang="it-IT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rami di olivo </a:t>
            </a:r>
            <a:r>
              <a:rPr lang="it-IT" sz="3200" dirty="0" smtClean="0">
                <a:latin typeface="Batang" pitchFamily="18" charset="-127"/>
                <a:ea typeface="Batang" pitchFamily="18" charset="-127"/>
              </a:rPr>
              <a:t>benedetti la Domenica delle Palme dell’anno precedente e bruciati il Sabato Santo</a:t>
            </a:r>
            <a:r>
              <a:rPr lang="it-IT" sz="32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it-IT" sz="3200" dirty="0" smtClean="0">
                <a:latin typeface="Batang" pitchFamily="18" charset="-127"/>
                <a:ea typeface="Batang" pitchFamily="18" charset="-127"/>
              </a:rPr>
              <a:t>all’inizio della veglia Pasquale.</a:t>
            </a:r>
          </a:p>
        </p:txBody>
      </p:sp>
      <p:pic>
        <p:nvPicPr>
          <p:cNvPr id="4" name="Immagine 3" descr="ramo-uliv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066485">
            <a:off x="3477531" y="3232385"/>
            <a:ext cx="1809655" cy="3326791"/>
          </a:xfrm>
          <a:prstGeom prst="rect">
            <a:avLst/>
          </a:prstGeom>
        </p:spPr>
      </p:pic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400"/>
                            </p:stCondLst>
                            <p:childTnLst>
                              <p:par>
                                <p:cTn id="1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emplice-sfondo-pastello-viola-rosa-gradiente-per-il-design-estivo_1962-2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8715436" cy="635798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85786" y="571480"/>
            <a:ext cx="76438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latin typeface="Batang" pitchFamily="18" charset="-127"/>
                <a:ea typeface="Batang" pitchFamily="18" charset="-127"/>
              </a:rPr>
              <a:t>L’ultima settimana che precede la Pasqua, è detta </a:t>
            </a:r>
            <a:r>
              <a:rPr lang="it-IT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“Settimana Santa”</a:t>
            </a:r>
            <a:r>
              <a:rPr lang="it-IT" sz="2800" dirty="0" smtClean="0">
                <a:latin typeface="Batang" pitchFamily="18" charset="-127"/>
                <a:ea typeface="Batang" pitchFamily="18" charset="-127"/>
              </a:rPr>
              <a:t>, in cui i cristiani ricordano e rivivono gli avvenimenti della... </a:t>
            </a:r>
          </a:p>
        </p:txBody>
      </p:sp>
      <p:sp>
        <p:nvSpPr>
          <p:cNvPr id="2050" name="AutoShape 2" descr="Risultato immagini per gesù entra a gerusalemme disegno f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2" name="AutoShape 4" descr="Risultato immagini per gesù entra a gerusalemme disegno f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" name="Immagine 5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500306"/>
            <a:ext cx="2647950" cy="172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 descr="index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2428868"/>
            <a:ext cx="2546764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 descr="74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4000504"/>
            <a:ext cx="2466698" cy="1982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asellaDiTesto 10"/>
          <p:cNvSpPr txBox="1"/>
          <p:nvPr/>
        </p:nvSpPr>
        <p:spPr>
          <a:xfrm>
            <a:off x="500034" y="4357694"/>
            <a:ext cx="25717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...passione...</a:t>
            </a:r>
            <a:endParaRPr lang="it-IT" sz="3000" b="1" dirty="0">
              <a:solidFill>
                <a:srgbClr val="C0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215074" y="4286256"/>
            <a:ext cx="20717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...morte...</a:t>
            </a:r>
            <a:endParaRPr lang="it-IT" sz="3000" b="1" dirty="0">
              <a:solidFill>
                <a:srgbClr val="C0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071670" y="6000768"/>
            <a:ext cx="5143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...e risurrezione di Gesù</a:t>
            </a:r>
            <a:endParaRPr lang="it-IT" sz="3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6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6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68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68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emplice-sfondo-pastello-viola-rosa-gradiente-per-il-design-estivo_1962-2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8715436" cy="635798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71472" y="500042"/>
            <a:ext cx="80010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700" dirty="0" smtClean="0">
                <a:latin typeface="Batang" pitchFamily="18" charset="-127"/>
                <a:ea typeface="Batang" pitchFamily="18" charset="-127"/>
              </a:rPr>
              <a:t>La “Settimana Santa, inizia con la </a:t>
            </a:r>
            <a:r>
              <a:rPr lang="it-IT" sz="27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“Domenica delle Palme” </a:t>
            </a:r>
            <a:r>
              <a:rPr lang="it-IT" sz="2700" dirty="0" smtClean="0">
                <a:latin typeface="Batang" pitchFamily="18" charset="-127"/>
                <a:ea typeface="Batang" pitchFamily="18" charset="-127"/>
              </a:rPr>
              <a:t>, in cui si ricorda </a:t>
            </a:r>
            <a:r>
              <a:rPr lang="it-IT" sz="2700" b="1" dirty="0" smtClean="0">
                <a:latin typeface="Batang" pitchFamily="18" charset="-127"/>
                <a:ea typeface="Batang" pitchFamily="18" charset="-127"/>
              </a:rPr>
              <a:t>l’entrata trionfante di Gesù a Gerusalemme. </a:t>
            </a:r>
            <a:endParaRPr lang="it-IT" sz="2700" b="1" dirty="0">
              <a:latin typeface="Batang" pitchFamily="18" charset="-127"/>
              <a:ea typeface="Batang" pitchFamily="18" charset="-127"/>
            </a:endParaRPr>
          </a:p>
          <a:p>
            <a:pPr algn="just"/>
            <a:r>
              <a:rPr lang="it-IT" sz="2700" dirty="0">
                <a:latin typeface="Batang" pitchFamily="18" charset="-127"/>
                <a:ea typeface="Batang" pitchFamily="18" charset="-127"/>
              </a:rPr>
              <a:t>I</a:t>
            </a:r>
            <a:r>
              <a:rPr lang="it-IT" sz="2700" dirty="0" smtClean="0">
                <a:latin typeface="Batang" pitchFamily="18" charset="-127"/>
                <a:ea typeface="Batang" pitchFamily="18" charset="-127"/>
              </a:rPr>
              <a:t>l Sacerdote e tutte le persone, vanno  in processione fino alla chiesa con in mano un ramo di ulivo benedetto. </a:t>
            </a:r>
          </a:p>
        </p:txBody>
      </p:sp>
      <p:pic>
        <p:nvPicPr>
          <p:cNvPr id="4" name="Immagine 3" descr="509069 domingo de ramos 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3071810"/>
            <a:ext cx="600079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6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emplice-sfondo-pastello-viola-rosa-gradiente-per-il-design-estivo_1962-2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8715436" cy="635798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00034" y="1000108"/>
            <a:ext cx="79296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000" dirty="0" smtClean="0">
                <a:latin typeface="Batang" pitchFamily="18" charset="-127"/>
                <a:ea typeface="Batang" pitchFamily="18" charset="-127"/>
              </a:rPr>
              <a:t>...la storia continua</a:t>
            </a:r>
          </a:p>
          <a:p>
            <a:pPr algn="ctr"/>
            <a:r>
              <a:rPr lang="it-IT" sz="5000" dirty="0" smtClean="0">
                <a:latin typeface="Batang" pitchFamily="18" charset="-127"/>
                <a:ea typeface="Batang" pitchFamily="18" charset="-127"/>
              </a:rPr>
              <a:t>nella prossima lezione...</a:t>
            </a:r>
          </a:p>
          <a:p>
            <a:pPr algn="ctr"/>
            <a:endParaRPr lang="it-IT" sz="5000" dirty="0" smtClean="0"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it-IT" sz="5000" dirty="0" smtClean="0">
                <a:latin typeface="Batang" pitchFamily="18" charset="-127"/>
                <a:ea typeface="Batang" pitchFamily="18" charset="-127"/>
              </a:rPr>
              <a:t>Buona settimana a tutti !</a:t>
            </a:r>
            <a:endParaRPr lang="it-IT" sz="50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226</Words>
  <Application>Microsoft Office PowerPoint</Application>
  <PresentationFormat>Presentazione su schermo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User</cp:lastModifiedBy>
  <cp:revision>18</cp:revision>
  <dcterms:created xsi:type="dcterms:W3CDTF">2020-03-20T13:45:24Z</dcterms:created>
  <dcterms:modified xsi:type="dcterms:W3CDTF">2020-03-21T14:15:24Z</dcterms:modified>
</cp:coreProperties>
</file>